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4" r:id="rId1"/>
  </p:sldMasterIdLst>
  <p:notesMasterIdLst>
    <p:notesMasterId r:id="rId34"/>
  </p:notesMasterIdLst>
  <p:handoutMasterIdLst>
    <p:handoutMasterId r:id="rId35"/>
  </p:handoutMasterIdLst>
  <p:sldIdLst>
    <p:sldId id="259" r:id="rId2"/>
    <p:sldId id="261" r:id="rId3"/>
    <p:sldId id="266" r:id="rId4"/>
    <p:sldId id="267" r:id="rId5"/>
    <p:sldId id="262" r:id="rId6"/>
    <p:sldId id="268" r:id="rId7"/>
    <p:sldId id="269" r:id="rId8"/>
    <p:sldId id="270" r:id="rId9"/>
    <p:sldId id="271" r:id="rId10"/>
    <p:sldId id="272" r:id="rId11"/>
    <p:sldId id="292" r:id="rId12"/>
    <p:sldId id="293" r:id="rId13"/>
    <p:sldId id="294" r:id="rId14"/>
    <p:sldId id="295" r:id="rId15"/>
    <p:sldId id="273" r:id="rId16"/>
    <p:sldId id="274" r:id="rId17"/>
    <p:sldId id="275" r:id="rId18"/>
    <p:sldId id="280" r:id="rId19"/>
    <p:sldId id="281" r:id="rId20"/>
    <p:sldId id="282" r:id="rId21"/>
    <p:sldId id="277" r:id="rId22"/>
    <p:sldId id="284" r:id="rId23"/>
    <p:sldId id="286" r:id="rId24"/>
    <p:sldId id="285" r:id="rId25"/>
    <p:sldId id="296" r:id="rId26"/>
    <p:sldId id="287" r:id="rId27"/>
    <p:sldId id="289" r:id="rId28"/>
    <p:sldId id="288" r:id="rId29"/>
    <p:sldId id="290" r:id="rId30"/>
    <p:sldId id="291" r:id="rId31"/>
    <p:sldId id="297" r:id="rId32"/>
    <p:sldId id="298" r:id="rId33"/>
  </p:sldIdLst>
  <p:sldSz cx="9144000" cy="6858000" type="screen4x3"/>
  <p:notesSz cx="6718300" cy="9867900"/>
  <p:embeddedFontLst>
    <p:embeddedFont>
      <p:font typeface="Effra" panose="020B0604020202020204" charset="0"/>
      <p:regular r:id="rId36"/>
      <p:bold r:id="rId37"/>
      <p:italic r:id="rId38"/>
      <p:boldItalic r:id="rId39"/>
    </p:embeddedFont>
    <p:embeddedFont>
      <p:font typeface="Arial Black" panose="020B0A04020102020204" pitchFamily="34" charset="0"/>
      <p:bold r:id="rId40"/>
    </p:embeddedFont>
    <p:embeddedFont>
      <p:font typeface="Arial Bold" panose="020B0704020202020204" pitchFamily="34" charset="0"/>
      <p:bold r:id="rId41"/>
    </p:embeddedFont>
    <p:embeddedFont>
      <p:font typeface="Calibri" panose="020F0502020204030204" pitchFamily="34" charset="0"/>
      <p:regular r:id="rId42"/>
      <p:bold r:id="rId43"/>
      <p:italic r:id="rId44"/>
      <p:boldItalic r:id="rId45"/>
    </p:embeddedFont>
  </p:embeddedFontLst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1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99A1"/>
    <a:srgbClr val="BF0071"/>
    <a:srgbClr val="7EAF35"/>
    <a:srgbClr val="F3F3F3"/>
    <a:srgbClr val="F0F0F0"/>
    <a:srgbClr val="EEEEEE"/>
    <a:srgbClr val="FDFDF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568" autoAdjust="0"/>
    <p:restoredTop sz="95990" autoAdjust="0"/>
  </p:normalViewPr>
  <p:slideViewPr>
    <p:cSldViewPr showGuides="1">
      <p:cViewPr varScale="1">
        <p:scale>
          <a:sx n="61" d="100"/>
          <a:sy n="61" d="100"/>
        </p:scale>
        <p:origin x="42" y="7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51" d="100"/>
          <a:sy n="51" d="100"/>
        </p:scale>
        <p:origin x="2988" y="90"/>
      </p:cViewPr>
      <p:guideLst>
        <p:guide orient="horz" pos="3108"/>
        <p:guide pos="211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7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43" Type="http://schemas.openxmlformats.org/officeDocument/2006/relationships/font" Target="fonts/font8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GB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9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06825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altLang="en-US" dirty="0">
                <a:latin typeface="Effra" panose="020B0603020203020204" pitchFamily="34" charset="0"/>
              </a:rPr>
              <a:t>AA</a:t>
            </a:r>
          </a:p>
        </p:txBody>
      </p:sp>
      <p:sp>
        <p:nvSpPr>
          <p:cNvPr id="459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11475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altLang="en-US" dirty="0">
                <a:latin typeface="Effra" panose="020B0603020203020204" pitchFamily="34" charset="0"/>
              </a:rPr>
              <a:t>A</a:t>
            </a:r>
          </a:p>
        </p:txBody>
      </p:sp>
      <p:sp>
        <p:nvSpPr>
          <p:cNvPr id="459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06825" y="9374188"/>
            <a:ext cx="2911475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altLang="en-US" dirty="0">
                <a:latin typeface="Effra" panose="020B0603020203020204" pitchFamily="34" charset="0"/>
              </a:rPr>
              <a:t>A</a:t>
            </a:r>
            <a:fld id="{6BDED6D5-33CC-49C8-A14A-4660977D1BEE}" type="slidenum">
              <a:rPr lang="en-GB" altLang="en-US" smtClean="0">
                <a:latin typeface="Effra" panose="020B0603020203020204" pitchFamily="34" charset="0"/>
              </a:rPr>
              <a:pPr/>
              <a:t>‹#›</a:t>
            </a:fld>
            <a:endParaRPr lang="en-GB" altLang="en-US" dirty="0">
              <a:latin typeface="Effra" panose="020B06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499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altLang="en-US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05238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altLang="en-US" dirty="0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3763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1513" y="4687888"/>
            <a:ext cx="5375275" cy="4440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260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altLang="en-US" dirty="0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05238" y="937260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Effra" panose="020B0603020203020204" pitchFamily="34" charset="0"/>
              </a:defRPr>
            </a:lvl1pPr>
          </a:lstStyle>
          <a:p>
            <a:fld id="{A3ADB805-8BF7-47B5-B5FB-292FECAF2630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8646541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D9A8A42-CDD3-483B-A525-DE73108F9D72}" type="slidenum">
              <a:rPr lang="en-GB" altLang="en-US"/>
              <a:pPr/>
              <a:t>‹#›</a:t>
            </a:fld>
            <a:endParaRPr lang="en-GB" alt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424800" y="2214000"/>
            <a:ext cx="3888000" cy="4320000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581327" y="2214000"/>
            <a:ext cx="3888000" cy="4320000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0903792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ubtitle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6642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5785870"/>
            <a:ext cx="8568952" cy="955498"/>
          </a:xfrm>
        </p:spPr>
        <p:txBody>
          <a:bodyPr wrap="square" anchor="t" anchorCtr="0"/>
          <a:lstStyle>
            <a:lvl1pPr>
              <a:lnSpc>
                <a:spcPct val="8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on two lines maximum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228258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ubtitle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6642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5785870"/>
            <a:ext cx="8568952" cy="955498"/>
          </a:xfrm>
        </p:spPr>
        <p:txBody>
          <a:bodyPr wrap="square" anchor="t" anchorCtr="0"/>
          <a:lstStyle>
            <a:lvl1pPr>
              <a:lnSpc>
                <a:spcPct val="8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on two lines maximum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4663863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ubtitl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6642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5785870"/>
            <a:ext cx="8568952" cy="955498"/>
          </a:xfrm>
        </p:spPr>
        <p:txBody>
          <a:bodyPr wrap="square" anchor="t" anchorCtr="0"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 on two lines maximum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817063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idebar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5769" cy="68774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6095769" y="0"/>
            <a:ext cx="3045600" cy="6877404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332656"/>
            <a:ext cx="2592288" cy="1730144"/>
          </a:xfrm>
        </p:spPr>
        <p:txBody>
          <a:bodyPr wrap="square"/>
          <a:lstStyle>
            <a:lvl1pPr>
              <a:lnSpc>
                <a:spcPct val="8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2214000"/>
            <a:ext cx="2592288" cy="396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05677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idebar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5769" cy="68774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6095769" y="0"/>
            <a:ext cx="3045600" cy="6877404"/>
          </a:xfrm>
          <a:prstGeom prst="rect">
            <a:avLst/>
          </a:prstGeom>
          <a:solidFill>
            <a:schemeClr val="tx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332656"/>
            <a:ext cx="2592288" cy="1730144"/>
          </a:xfrm>
        </p:spPr>
        <p:txBody>
          <a:bodyPr wrap="square"/>
          <a:lstStyle>
            <a:lvl1pPr>
              <a:lnSpc>
                <a:spcPct val="8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2214000"/>
            <a:ext cx="2592288" cy="396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465384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idebar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5769" cy="68774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6095769" y="0"/>
            <a:ext cx="3045600" cy="6877404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332656"/>
            <a:ext cx="2592288" cy="1730144"/>
          </a:xfrm>
        </p:spPr>
        <p:txBody>
          <a:bodyPr wrap="square"/>
          <a:lstStyle>
            <a:lvl1pPr>
              <a:lnSpc>
                <a:spcPct val="80000"/>
              </a:lnSpc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2214000"/>
            <a:ext cx="2592288" cy="3960000"/>
          </a:xfrm>
        </p:spPr>
        <p:txBody>
          <a:bodyPr/>
          <a:lstStyle>
            <a:lvl1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  <a:defRPr lang="en-GB" sz="20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3656A"/>
              </a:buClr>
              <a:buSzTx/>
              <a:buFont typeface="Effra" panose="020B0603020203020204" pitchFamily="34" charset="0"/>
              <a:buChar char="•"/>
              <a:tabLst/>
              <a:defRPr>
                <a:solidFill>
                  <a:schemeClr val="tx2"/>
                </a:solidFill>
              </a:defRPr>
            </a:lvl2pPr>
            <a:lvl3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•"/>
              <a:tabLst/>
              <a:defRPr>
                <a:solidFill>
                  <a:schemeClr val="tx2"/>
                </a:solidFill>
              </a:defRPr>
            </a:lvl3pPr>
            <a:lvl4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&gt;"/>
              <a:tabLst/>
              <a:defRPr>
                <a:solidFill>
                  <a:schemeClr val="tx2"/>
                </a:solidFill>
              </a:defRPr>
            </a:lvl4pPr>
            <a:lvl5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-"/>
              <a:tabLst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Second level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Third level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Fifth level</a:t>
            </a:r>
            <a:endParaRPr lang="en-GB" dirty="0"/>
          </a:p>
          <a:p>
            <a:pPr marL="180000" marR="0" lvl="4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D2002E"/>
              </a:buClr>
              <a:buSzTx/>
              <a:buFont typeface="Arial" charset="0"/>
              <a:buChar char="•"/>
              <a:tabLst/>
              <a:defRPr/>
            </a:pPr>
            <a:endParaRPr kumimoji="0" lang="en-GB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16924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metable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196752"/>
            <a:ext cx="9144000" cy="5661248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188640"/>
            <a:ext cx="8568952" cy="955498"/>
          </a:xfrm>
        </p:spPr>
        <p:txBody>
          <a:bodyPr wrap="square" anchor="b" anchorCtr="0"/>
          <a:lstStyle>
            <a:lvl1pPr>
              <a:lnSpc>
                <a:spcPct val="800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Timetable (suggest three columns – event, Location, time)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484784"/>
            <a:ext cx="8568952" cy="513418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311900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metable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196752"/>
            <a:ext cx="9144000" cy="5661248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188640"/>
            <a:ext cx="8568952" cy="955498"/>
          </a:xfrm>
        </p:spPr>
        <p:txBody>
          <a:bodyPr wrap="square" anchor="b" anchorCtr="0"/>
          <a:lstStyle>
            <a:lvl1pPr>
              <a:lnSpc>
                <a:spcPct val="800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Timetable (suggest three columns – event, Location, time)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484784"/>
            <a:ext cx="8568952" cy="513418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12318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metabl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196752"/>
            <a:ext cx="9144000" cy="5661248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188640"/>
            <a:ext cx="8568952" cy="955498"/>
          </a:xfrm>
        </p:spPr>
        <p:txBody>
          <a:bodyPr wrap="square" anchor="b" anchorCtr="0"/>
          <a:lstStyle>
            <a:lvl1pPr>
              <a:lnSpc>
                <a:spcPct val="80000"/>
              </a:lnSpc>
              <a:defRPr sz="36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Timetable (suggest three columns – event, Location, time)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484784"/>
            <a:ext cx="8568952" cy="513418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12318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CF6A46F-80AB-49F3-8C7E-9717ED945456}" type="slidenum">
              <a:rPr lang="en-GB" altLang="en-US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96310441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 (Colour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 bwMode="hidden">
          <a:xfrm>
            <a:off x="0" y="4572000"/>
            <a:ext cx="9144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pic>
        <p:nvPicPr>
          <p:cNvPr id="22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8" t="424" r="7953" b="22234"/>
          <a:stretch>
            <a:fillRect/>
          </a:stretch>
        </p:blipFill>
        <p:spPr bwMode="auto">
          <a:xfrm>
            <a:off x="0" y="2286000"/>
            <a:ext cx="91440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angle 22"/>
          <p:cNvSpPr/>
          <p:nvPr userDrawn="1"/>
        </p:nvSpPr>
        <p:spPr bwMode="hidden">
          <a:xfrm>
            <a:off x="0" y="0"/>
            <a:ext cx="9144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3084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424800" y="4653136"/>
            <a:ext cx="7920038" cy="925512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 dirty="0"/>
              <a:t>Click to edit Master subtitle style</a:t>
            </a:r>
            <a:endParaRPr lang="en-GB" altLang="en-US" noProof="0" dirty="0"/>
          </a:p>
        </p:txBody>
      </p:sp>
      <p:sp>
        <p:nvSpPr>
          <p:cNvPr id="2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28525" y="6237312"/>
            <a:ext cx="676275" cy="2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4C01B32-D1A0-401C-8867-70456BBB1E87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sp>
        <p:nvSpPr>
          <p:cNvPr id="28" name="TextBox 27"/>
          <p:cNvSpPr txBox="1">
            <a:spLocks noChangeArrowheads="1"/>
          </p:cNvSpPr>
          <p:nvPr userDrawn="1"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  <p:pic>
        <p:nvPicPr>
          <p:cNvPr id="32" name="Picture 5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7524750" y="439662"/>
            <a:ext cx="1184275" cy="38432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424800" y="1143000"/>
            <a:ext cx="8280000" cy="919800"/>
          </a:xfrm>
        </p:spPr>
        <p:txBody>
          <a:bodyPr wrap="square"/>
          <a:lstStyle>
            <a:lvl1pPr>
              <a:lnSpc>
                <a:spcPct val="90000"/>
              </a:lnSpc>
              <a:tabLst>
                <a:tab pos="4038600" algn="l"/>
              </a:tabLst>
              <a:defRPr sz="3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  <a:endParaRPr lang="en-GB" altLang="en-US" noProof="0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17512" y="0"/>
            <a:ext cx="2858344" cy="805551"/>
          </a:xfrm>
          <a:solidFill>
            <a:schemeClr val="accent1"/>
          </a:solidFill>
        </p:spPr>
        <p:txBody>
          <a:bodyPr wrap="square" lIns="72000" tIns="396000" rIns="72000" bIns="36000">
            <a:sp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Unit name here, max 2 line, adjust width of box if required</a:t>
            </a:r>
            <a:endParaRPr lang="en-GB" dirty="0"/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237312"/>
            <a:ext cx="2895600" cy="252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2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Copyright University of Reading</a:t>
            </a:r>
          </a:p>
        </p:txBody>
      </p:sp>
      <p:sp>
        <p:nvSpPr>
          <p:cNvPr id="17" name="Date Placeholder 1"/>
          <p:cNvSpPr>
            <a:spLocks noGrp="1"/>
          </p:cNvSpPr>
          <p:nvPr>
            <p:ph type="dt" sz="half" idx="2"/>
          </p:nvPr>
        </p:nvSpPr>
        <p:spPr>
          <a:xfrm>
            <a:off x="424800" y="6237312"/>
            <a:ext cx="2133600" cy="252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2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Wednesday, 11 June 2014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424800" y="6646907"/>
            <a:ext cx="201622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D2002E"/>
              </a:buClr>
              <a:buSzTx/>
              <a:buFont typeface="Arial" charset="0"/>
              <a:buNone/>
              <a:tabLst/>
              <a:defRPr/>
            </a:pP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Copyright University of Reading</a:t>
            </a:r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2286000"/>
            <a:ext cx="9144000" cy="2286000"/>
          </a:xfr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picture. Visit www.reading.ac.uk/imagebank for more.</a:t>
            </a:r>
          </a:p>
        </p:txBody>
      </p:sp>
    </p:spTree>
    <p:extLst>
      <p:ext uri="{BB962C8B-B14F-4D97-AF65-F5344CB8AC3E}">
        <p14:creationId xmlns:p14="http://schemas.microsoft.com/office/powerpoint/2010/main" val="2691051544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F6A46F-80AB-49F3-8C7E-9717ED945456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pic>
        <p:nvPicPr>
          <p:cNvPr id="6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</p:spTree>
    <p:extLst>
      <p:ext uri="{BB962C8B-B14F-4D97-AF65-F5344CB8AC3E}">
        <p14:creationId xmlns:p14="http://schemas.microsoft.com/office/powerpoint/2010/main" val="249850555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9A8A42-CDD3-483B-A525-DE73108F9D72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1"/>
          </p:nvPr>
        </p:nvSpPr>
        <p:spPr>
          <a:xfrm>
            <a:off x="424800" y="2214000"/>
            <a:ext cx="3888000" cy="432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4581327" y="2214000"/>
            <a:ext cx="3888000" cy="432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48483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CAE96E1-FE19-476C-9CF0-3BB4903735D9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280000" cy="5904656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99214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CAE96E1-FE19-476C-9CF0-3BB4903735D9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280000" cy="5904656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921445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Section splash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-252536" y="3841456"/>
            <a:ext cx="10202863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GB" altLang="en-US" sz="14000" dirty="0">
                <a:solidFill>
                  <a:schemeClr val="bg1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LIMITLESS</a:t>
            </a: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4437112"/>
          </a:xfrm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51520" y="3794864"/>
            <a:ext cx="2304256" cy="464400"/>
          </a:xfrm>
          <a:solidFill>
            <a:schemeClr val="bg1"/>
          </a:solidFill>
        </p:spPr>
        <p:txBody>
          <a:bodyPr lIns="90000" tIns="46800" rIns="90000" bIns="46800">
            <a:noAutofit/>
          </a:bodyPr>
          <a:lstStyle>
            <a:lvl1pPr marL="0" indent="0">
              <a:buNone/>
              <a:defRPr sz="2200" b="1" cap="all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Education is</a:t>
            </a:r>
            <a:endParaRPr lang="en-GB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0" y="5857878"/>
            <a:ext cx="6984776" cy="464400"/>
          </a:xfrm>
          <a:solidFill>
            <a:schemeClr val="bg1"/>
          </a:solidFill>
        </p:spPr>
        <p:txBody>
          <a:bodyPr lIns="90000" tIns="46800" rIns="90000" bIns="46800"/>
          <a:lstStyle>
            <a:lvl1pPr marL="0" indent="0">
              <a:buNone/>
              <a:defRPr sz="2200" cap="all" baseline="0">
                <a:solidFill>
                  <a:schemeClr val="tx1"/>
                </a:solidFill>
                <a:latin typeface="Arial Bold" panose="020B0704020202020204" pitchFamily="34" charset="0"/>
                <a:cs typeface="Arial Bold" panose="020B0704020202020204" pitchFamily="34" charset="0"/>
              </a:defRPr>
            </a:lvl1pPr>
          </a:lstStyle>
          <a:p>
            <a:pPr lvl="0"/>
            <a:r>
              <a:rPr lang="en-US" dirty="0"/>
              <a:t>Make the box longer for longer phrases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95263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plash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CAE96E1-FE19-476C-9CF0-3BB4903735D9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-238125" y="3841456"/>
            <a:ext cx="10202863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GB" altLang="en-US" sz="14000" dirty="0">
                <a:solidFill>
                  <a:schemeClr val="tx1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LIMITLESS</a:t>
            </a: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4437112"/>
          </a:xfrm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51520" y="3794864"/>
            <a:ext cx="2304000" cy="464400"/>
          </a:xfrm>
          <a:solidFill>
            <a:schemeClr val="accent1"/>
          </a:solidFill>
        </p:spPr>
        <p:txBody>
          <a:bodyPr lIns="90000" tIns="46800" rIns="90000" bIns="46800">
            <a:noAutofit/>
          </a:bodyPr>
          <a:lstStyle>
            <a:lvl1pPr marL="0" indent="0">
              <a:buNone/>
              <a:defRPr sz="2200" cap="all" baseline="0">
                <a:solidFill>
                  <a:schemeClr val="bg1"/>
                </a:solidFill>
                <a:latin typeface="Arial Bold" panose="020B0704020202020204" pitchFamily="34" charset="0"/>
                <a:cs typeface="Arial Bold" panose="020B0704020202020204" pitchFamily="34" charset="0"/>
              </a:defRPr>
            </a:lvl1pPr>
          </a:lstStyle>
          <a:p>
            <a:pPr lvl="0"/>
            <a:r>
              <a:rPr lang="en-US" dirty="0"/>
              <a:t>Education is</a:t>
            </a:r>
            <a:endParaRPr lang="en-GB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0" y="5857878"/>
            <a:ext cx="6984776" cy="464400"/>
          </a:xfrm>
          <a:solidFill>
            <a:schemeClr val="accent1"/>
          </a:solidFill>
        </p:spPr>
        <p:txBody>
          <a:bodyPr lIns="90000" tIns="46800" rIns="90000" bIns="46800"/>
          <a:lstStyle>
            <a:lvl1pPr marL="0" indent="0">
              <a:buNone/>
              <a:defRPr sz="2200" cap="all" baseline="0">
                <a:solidFill>
                  <a:schemeClr val="bg1"/>
                </a:solidFill>
                <a:latin typeface="Arial Bold" panose="020B0704020202020204" pitchFamily="34" charset="0"/>
                <a:cs typeface="Arial Bold" panose="020B0704020202020204" pitchFamily="34" charset="0"/>
              </a:defRPr>
            </a:lvl1pPr>
          </a:lstStyle>
          <a:p>
            <a:pPr lvl="0"/>
            <a:r>
              <a:rPr lang="en-US" dirty="0"/>
              <a:t>Make the box longer for longer phrases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838063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7" name="Picture 53" descr="Device-black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438150"/>
            <a:ext cx="1184275" cy="38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24800" y="1234800"/>
            <a:ext cx="8280000" cy="82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  <a:endParaRPr lang="en-GB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24800" y="2214000"/>
            <a:ext cx="828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28525" y="6237312"/>
            <a:ext cx="676275" cy="2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4C01B32-D1A0-401C-8867-70456BBB1E87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pic>
        <p:nvPicPr>
          <p:cNvPr id="1074" name="Picture 50" descr="Device-wine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5763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079" name="Picture 55" descr="Device-white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73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7" r:id="rId2"/>
    <p:sldLayoutId id="2147483696" r:id="rId3"/>
    <p:sldLayoutId id="2147483698" r:id="rId4"/>
    <p:sldLayoutId id="2147483700" r:id="rId5"/>
    <p:sldLayoutId id="2147483701" r:id="rId6"/>
    <p:sldLayoutId id="2147483702" r:id="rId7"/>
    <p:sldLayoutId id="2147483706" r:id="rId8"/>
    <p:sldLayoutId id="2147483707" r:id="rId9"/>
    <p:sldLayoutId id="2147483708" r:id="rId10"/>
    <p:sldLayoutId id="2147483713" r:id="rId11"/>
    <p:sldLayoutId id="2147483709" r:id="rId12"/>
    <p:sldLayoutId id="2147483710" r:id="rId13"/>
    <p:sldLayoutId id="2147483711" r:id="rId14"/>
    <p:sldLayoutId id="2147483712" r:id="rId15"/>
    <p:sldLayoutId id="2147483714" r:id="rId16"/>
    <p:sldLayoutId id="2147483715" r:id="rId17"/>
    <p:sldLayoutId id="2147483716" r:id="rId18"/>
  </p:sldLayoutIdLst>
  <p:transition>
    <p:fade/>
  </p:transition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800" b="1" cap="all" baseline="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9pPr>
    </p:titleStyle>
    <p:bodyStyle>
      <a:lvl1pPr marL="18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1"/>
        </a:buClr>
        <a:buSzTx/>
        <a:buFont typeface="Arial" charset="0"/>
        <a:buChar char="•"/>
        <a:tabLst/>
        <a:defRPr sz="2000" baseline="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4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rgbClr val="63656A"/>
        </a:buClr>
        <a:buSzTx/>
        <a:buFont typeface="Effra" panose="020B0603020203020204" pitchFamily="34" charset="0"/>
        <a:buChar char="•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90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Effra" panose="020B0603020203020204" pitchFamily="34" charset="0"/>
        <a:buChar char="•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26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Effra" panose="020B0603020203020204" pitchFamily="34" charset="0"/>
        <a:buChar char="&gt;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marL="162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Effra" panose="020B0603020203020204" pitchFamily="34" charset="0"/>
        <a:buChar char="-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25146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13" Type="http://schemas.openxmlformats.org/officeDocument/2006/relationships/image" Target="../media/image17.jpg"/><Relationship Id="rId3" Type="http://schemas.openxmlformats.org/officeDocument/2006/relationships/image" Target="../media/image7.jpg"/><Relationship Id="rId7" Type="http://schemas.openxmlformats.org/officeDocument/2006/relationships/image" Target="../media/image11.jpeg"/><Relationship Id="rId12" Type="http://schemas.openxmlformats.org/officeDocument/2006/relationships/image" Target="../media/image16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11" Type="http://schemas.openxmlformats.org/officeDocument/2006/relationships/image" Target="../media/image15.jpg"/><Relationship Id="rId5" Type="http://schemas.openxmlformats.org/officeDocument/2006/relationships/image" Target="../media/image9.jpg"/><Relationship Id="rId10" Type="http://schemas.openxmlformats.org/officeDocument/2006/relationships/image" Target="../media/image14.jpg"/><Relationship Id="rId4" Type="http://schemas.openxmlformats.org/officeDocument/2006/relationships/image" Target="../media/image8.jpg"/><Relationship Id="rId9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800" y="2708920"/>
            <a:ext cx="8280000" cy="3465080"/>
          </a:xfrm>
        </p:spPr>
        <p:txBody>
          <a:bodyPr/>
          <a:lstStyle/>
          <a:p>
            <a:pPr marL="0" indent="0" algn="ctr">
              <a:buNone/>
            </a:pPr>
            <a:r>
              <a:rPr lang="en-GB" sz="6000" b="1" cap="all" dirty="0" smtClean="0">
                <a:solidFill>
                  <a:schemeClr val="accent1"/>
                </a:solidFill>
              </a:rPr>
              <a:t>Herbst: </a:t>
            </a:r>
            <a:r>
              <a:rPr lang="en-GB" sz="6000" b="1" cap="all" dirty="0" err="1" smtClean="0">
                <a:solidFill>
                  <a:schemeClr val="accent1"/>
                </a:solidFill>
              </a:rPr>
              <a:t>Woche</a:t>
            </a:r>
            <a:r>
              <a:rPr lang="en-GB" sz="6000" b="1" cap="all" dirty="0" smtClean="0">
                <a:solidFill>
                  <a:schemeClr val="accent1"/>
                </a:solidFill>
              </a:rPr>
              <a:t> </a:t>
            </a:r>
            <a:r>
              <a:rPr lang="en-GB" sz="6000" b="1" cap="all" dirty="0" smtClean="0">
                <a:solidFill>
                  <a:schemeClr val="accent1"/>
                </a:solidFill>
              </a:rPr>
              <a:t>4</a:t>
            </a:r>
            <a:endParaRPr lang="en-GB" sz="6000" b="1" cap="all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F6A46F-80AB-49F3-8C7E-9717ED945456}" type="slidenum">
              <a:rPr lang="en-GB" altLang="en-US" smtClean="0"/>
              <a:pPr/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935595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10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31296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/>
                <a:gridCol w="4359757"/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haben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habe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hast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hat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err="1" smtClean="0"/>
                        <a:t>haben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err="1" smtClean="0"/>
                        <a:t>habt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err="1" smtClean="0"/>
                        <a:t>haben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34682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11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 – the/a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Deutsch…?</a:t>
            </a:r>
          </a:p>
          <a:p>
            <a:pPr marL="360000" lvl="1" indent="0">
              <a:buNone/>
            </a:pPr>
            <a:r>
              <a:rPr lang="en-GB" sz="2800" dirty="0" smtClean="0"/>
              <a:t>-&gt; the male teacher = der Lehrer</a:t>
            </a:r>
          </a:p>
          <a:p>
            <a:pPr marL="360000" lvl="1" indent="0">
              <a:buNone/>
            </a:pPr>
            <a:r>
              <a:rPr lang="en-GB" sz="2800" dirty="0" smtClean="0"/>
              <a:t>-&gt; the female teacher = die </a:t>
            </a:r>
            <a:r>
              <a:rPr lang="en-GB" sz="2800" dirty="0" err="1" smtClean="0"/>
              <a:t>Lehrerin</a:t>
            </a:r>
            <a:endParaRPr lang="en-GB" sz="2800" dirty="0" smtClean="0"/>
          </a:p>
          <a:p>
            <a:pPr marL="360000" lvl="1" indent="0">
              <a:buNone/>
            </a:pPr>
            <a:r>
              <a:rPr lang="en-GB" sz="2800" dirty="0" smtClean="0"/>
              <a:t>-&gt; </a:t>
            </a:r>
            <a:r>
              <a:rPr lang="en-GB" sz="2800" dirty="0"/>
              <a:t>the girl = das </a:t>
            </a:r>
            <a:r>
              <a:rPr lang="en-GB" sz="2800" dirty="0" err="1" smtClean="0"/>
              <a:t>Mädchen</a:t>
            </a:r>
            <a:endParaRPr lang="en-GB" sz="2800" dirty="0" smtClean="0"/>
          </a:p>
          <a:p>
            <a:pPr marL="360000" lvl="1" indent="0">
              <a:buNone/>
            </a:pPr>
            <a:r>
              <a:rPr lang="en-GB" sz="2800" dirty="0" smtClean="0"/>
              <a:t>-&gt; the male teachers = die Lehrer</a:t>
            </a:r>
          </a:p>
          <a:p>
            <a:pPr marL="360000" lvl="1" indent="0">
              <a:buNone/>
            </a:pPr>
            <a:r>
              <a:rPr lang="en-GB" sz="2800" dirty="0" smtClean="0"/>
              <a:t>-&gt; the female teachers = die </a:t>
            </a:r>
            <a:r>
              <a:rPr lang="en-GB" sz="2800" dirty="0" err="1" smtClean="0"/>
              <a:t>Lehrerinnen</a:t>
            </a: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000094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12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 – the/a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Deutsch…?</a:t>
            </a:r>
          </a:p>
          <a:p>
            <a:pPr marL="360000" lvl="1" indent="0">
              <a:buNone/>
            </a:pPr>
            <a:r>
              <a:rPr lang="en-GB" sz="2800" dirty="0" smtClean="0"/>
              <a:t>-&gt; the male teacher</a:t>
            </a:r>
          </a:p>
          <a:p>
            <a:pPr marL="360000" lvl="1" indent="0">
              <a:buNone/>
            </a:pPr>
            <a:r>
              <a:rPr lang="en-GB" sz="2800" dirty="0" smtClean="0"/>
              <a:t>-&gt; the female teacher</a:t>
            </a:r>
          </a:p>
          <a:p>
            <a:pPr marL="360000" lvl="1" indent="0">
              <a:buNone/>
            </a:pPr>
            <a:r>
              <a:rPr lang="en-GB" sz="2800" dirty="0" smtClean="0"/>
              <a:t>-&gt; the girl</a:t>
            </a:r>
          </a:p>
          <a:p>
            <a:pPr marL="360000" lvl="1" indent="0">
              <a:buNone/>
            </a:pPr>
            <a:r>
              <a:rPr lang="en-GB" sz="2800" dirty="0" smtClean="0"/>
              <a:t>-&gt; the male teachers</a:t>
            </a:r>
          </a:p>
          <a:p>
            <a:pPr marL="360000" lvl="1" indent="0">
              <a:buNone/>
            </a:pPr>
            <a:r>
              <a:rPr lang="en-GB" sz="2800" dirty="0" smtClean="0"/>
              <a:t>-&gt; the female teachers</a:t>
            </a:r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also, auf Deutsch ‘the’ </a:t>
            </a:r>
            <a:r>
              <a:rPr lang="en-GB" sz="2800" dirty="0" err="1" smtClean="0"/>
              <a:t>ist</a:t>
            </a:r>
            <a:r>
              <a:rPr lang="en-GB" sz="2800" dirty="0" smtClean="0"/>
              <a:t>…</a:t>
            </a:r>
          </a:p>
          <a:p>
            <a:pPr marL="360000" lvl="1" indent="0">
              <a:buNone/>
            </a:pPr>
            <a:r>
              <a:rPr lang="en-GB" sz="2800" dirty="0" smtClean="0"/>
              <a:t>-&gt; der, die, das, die </a:t>
            </a: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125525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13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 – the/a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27584" y="1700808"/>
          <a:ext cx="7344816" cy="4176464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1836204"/>
                <a:gridCol w="1836204"/>
                <a:gridCol w="1836204"/>
                <a:gridCol w="1836204"/>
              </a:tblGrid>
              <a:tr h="711001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>
                          <a:effectLst/>
                        </a:rPr>
                        <a:t>THE (</a:t>
                      </a:r>
                      <a:r>
                        <a:rPr lang="en-GB" sz="2800" b="0" dirty="0" err="1">
                          <a:effectLst/>
                        </a:rPr>
                        <a:t>definiter</a:t>
                      </a:r>
                      <a:r>
                        <a:rPr lang="en-GB" sz="2800" b="0" dirty="0">
                          <a:effectLst/>
                        </a:rPr>
                        <a:t> </a:t>
                      </a:r>
                      <a:r>
                        <a:rPr lang="en-GB" sz="2800" b="0" dirty="0" err="1">
                          <a:effectLst/>
                        </a:rPr>
                        <a:t>Artikel</a:t>
                      </a:r>
                      <a:r>
                        <a:rPr lang="en-GB" sz="2800" b="0" dirty="0">
                          <a:effectLst/>
                        </a:rPr>
                        <a:t>)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140863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>
                          <a:effectLst/>
                        </a:rPr>
                        <a:t> </a:t>
                      </a:r>
                      <a:r>
                        <a:rPr lang="en-GB" sz="2800" b="0" dirty="0" smtClean="0">
                          <a:effectLst/>
                        </a:rPr>
                        <a:t>der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smtClean="0">
                          <a:effectLst/>
                        </a:rPr>
                        <a:t>die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smtClean="0">
                          <a:effectLst/>
                        </a:rPr>
                        <a:t>das</a:t>
                      </a:r>
                      <a:r>
                        <a:rPr lang="en-GB" sz="2800" b="0" dirty="0">
                          <a:effectLst/>
                        </a:rPr>
                        <a:t> 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smtClean="0">
                          <a:effectLst/>
                        </a:rPr>
                        <a:t>die</a:t>
                      </a:r>
                      <a:r>
                        <a:rPr lang="en-GB" sz="2800" b="0" dirty="0">
                          <a:effectLst/>
                        </a:rPr>
                        <a:t> 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741740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>
                          <a:effectLst/>
                        </a:rPr>
                        <a:t>A (</a:t>
                      </a:r>
                      <a:r>
                        <a:rPr lang="en-GB" sz="2800" b="0" dirty="0" err="1">
                          <a:effectLst/>
                        </a:rPr>
                        <a:t>indefiniter</a:t>
                      </a:r>
                      <a:r>
                        <a:rPr lang="en-GB" sz="2800" b="0" dirty="0">
                          <a:effectLst/>
                        </a:rPr>
                        <a:t> </a:t>
                      </a:r>
                      <a:r>
                        <a:rPr lang="en-GB" sz="2800" b="0" dirty="0" err="1">
                          <a:effectLst/>
                        </a:rPr>
                        <a:t>Artikel</a:t>
                      </a:r>
                      <a:r>
                        <a:rPr lang="en-GB" sz="2800" b="0" dirty="0">
                          <a:effectLst/>
                        </a:rPr>
                        <a:t>)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131508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2037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14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 – the/a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827584" y="1700808"/>
          <a:ext cx="7344816" cy="4176464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1836204"/>
                <a:gridCol w="1836204"/>
                <a:gridCol w="1836204"/>
                <a:gridCol w="1836204"/>
              </a:tblGrid>
              <a:tr h="711001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>
                          <a:effectLst/>
                        </a:rPr>
                        <a:t>THE (</a:t>
                      </a:r>
                      <a:r>
                        <a:rPr lang="en-GB" sz="2800" b="0" dirty="0" err="1">
                          <a:effectLst/>
                        </a:rPr>
                        <a:t>definiter</a:t>
                      </a:r>
                      <a:r>
                        <a:rPr lang="en-GB" sz="2800" b="0" dirty="0">
                          <a:effectLst/>
                        </a:rPr>
                        <a:t> </a:t>
                      </a:r>
                      <a:r>
                        <a:rPr lang="en-GB" sz="2800" b="0" dirty="0" err="1">
                          <a:effectLst/>
                        </a:rPr>
                        <a:t>Artikel</a:t>
                      </a:r>
                      <a:r>
                        <a:rPr lang="en-GB" sz="2800" b="0" dirty="0">
                          <a:effectLst/>
                        </a:rPr>
                        <a:t>)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140863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>
                          <a:effectLst/>
                        </a:rPr>
                        <a:t> </a:t>
                      </a:r>
                      <a:r>
                        <a:rPr lang="en-GB" sz="2800" b="0" dirty="0" smtClean="0">
                          <a:effectLst/>
                        </a:rPr>
                        <a:t>der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smtClean="0">
                          <a:effectLst/>
                        </a:rPr>
                        <a:t>die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smtClean="0">
                          <a:effectLst/>
                        </a:rPr>
                        <a:t>das</a:t>
                      </a:r>
                      <a:r>
                        <a:rPr lang="en-GB" sz="2800" b="0" dirty="0">
                          <a:effectLst/>
                        </a:rPr>
                        <a:t> 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smtClean="0">
                          <a:effectLst/>
                        </a:rPr>
                        <a:t>die</a:t>
                      </a:r>
                      <a:r>
                        <a:rPr lang="en-GB" sz="2800" b="0" dirty="0">
                          <a:effectLst/>
                        </a:rPr>
                        <a:t> 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  <a:tr h="741740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>
                          <a:effectLst/>
                        </a:rPr>
                        <a:t>A (</a:t>
                      </a:r>
                      <a:r>
                        <a:rPr lang="en-GB" sz="2800" b="0" dirty="0" err="1">
                          <a:effectLst/>
                        </a:rPr>
                        <a:t>indefiniter</a:t>
                      </a:r>
                      <a:r>
                        <a:rPr lang="en-GB" sz="2800" b="0" dirty="0">
                          <a:effectLst/>
                        </a:rPr>
                        <a:t> </a:t>
                      </a:r>
                      <a:r>
                        <a:rPr lang="en-GB" sz="2800" b="0" dirty="0" err="1">
                          <a:effectLst/>
                        </a:rPr>
                        <a:t>Artikel</a:t>
                      </a:r>
                      <a:r>
                        <a:rPr lang="en-GB" sz="2800" b="0" dirty="0">
                          <a:effectLst/>
                        </a:rPr>
                        <a:t>)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131508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 </a:t>
                      </a:r>
                      <a:r>
                        <a:rPr lang="en-GB" sz="2800" b="1" dirty="0" err="1" smtClean="0">
                          <a:effectLst/>
                        </a:rPr>
                        <a:t>ein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 err="1" smtClean="0">
                          <a:effectLst/>
                        </a:rPr>
                        <a:t>eine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 err="1" smtClean="0">
                          <a:effectLst/>
                        </a:rPr>
                        <a:t>ein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 </a:t>
                      </a:r>
                      <a:r>
                        <a:rPr lang="en-GB" sz="2800" b="1" dirty="0" smtClean="0">
                          <a:effectLst/>
                        </a:rPr>
                        <a:t>-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481393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15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720080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Was </a:t>
            </a:r>
            <a:r>
              <a:rPr lang="en-GB" sz="2800" u="sng" dirty="0" err="1" smtClean="0"/>
              <a:t>bist</a:t>
            </a:r>
            <a:r>
              <a:rPr lang="en-GB" sz="2800" u="sng" dirty="0" smtClean="0"/>
              <a:t> du von </a:t>
            </a:r>
            <a:r>
              <a:rPr lang="en-GB" sz="2800" u="sng" dirty="0" err="1" smtClean="0"/>
              <a:t>Beruf</a:t>
            </a:r>
            <a:r>
              <a:rPr lang="en-GB" sz="2800" u="sng" dirty="0" smtClean="0"/>
              <a:t>? </a:t>
            </a:r>
            <a:r>
              <a:rPr lang="en-GB" sz="2800" u="sng" dirty="0" err="1" smtClean="0"/>
              <a:t>Ich</a:t>
            </a:r>
            <a:r>
              <a:rPr lang="en-GB" sz="2800" u="sng" dirty="0" smtClean="0"/>
              <a:t> </a:t>
            </a:r>
            <a:r>
              <a:rPr lang="en-GB" sz="2800" u="sng" dirty="0" smtClean="0"/>
              <a:t>bin…</a:t>
            </a:r>
            <a:endParaRPr lang="en-GB" sz="2800" u="sng" dirty="0" smtClean="0"/>
          </a:p>
          <a:p>
            <a:pPr lvl="1"/>
            <a:endParaRPr lang="en-GB" sz="2800" dirty="0" smtClean="0"/>
          </a:p>
          <a:p>
            <a:pPr lvl="1"/>
            <a:endParaRPr lang="en-GB" sz="2800" dirty="0"/>
          </a:p>
          <a:p>
            <a:pPr marL="0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de-DE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 txBox="1">
            <a:spLocks/>
          </p:cNvSpPr>
          <p:nvPr/>
        </p:nvSpPr>
        <p:spPr bwMode="auto">
          <a:xfrm>
            <a:off x="424800" y="1346031"/>
            <a:ext cx="3931176" cy="489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Arial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0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6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&gt;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2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-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GB" sz="2800" kern="0" dirty="0" err="1" smtClean="0"/>
              <a:t>Verkäufer</a:t>
            </a:r>
            <a:endParaRPr lang="en-GB" sz="2800" kern="0" dirty="0" smtClean="0"/>
          </a:p>
          <a:p>
            <a:pPr marL="0" indent="0" algn="ctr">
              <a:buNone/>
            </a:pPr>
            <a:r>
              <a:rPr lang="en-GB" sz="2800" kern="0" dirty="0" err="1" smtClean="0"/>
              <a:t>Krankenpfleger</a:t>
            </a:r>
            <a:endParaRPr lang="en-GB" sz="2800" kern="0" dirty="0" smtClean="0"/>
          </a:p>
          <a:p>
            <a:pPr marL="0" indent="0" algn="ctr">
              <a:buNone/>
            </a:pPr>
            <a:r>
              <a:rPr lang="en-GB" sz="2800" kern="0" dirty="0" err="1" smtClean="0"/>
              <a:t>Zahnarzt</a:t>
            </a:r>
            <a:endParaRPr lang="en-GB" sz="2800" kern="0" dirty="0" smtClean="0"/>
          </a:p>
          <a:p>
            <a:pPr marL="0" indent="0" algn="ctr">
              <a:buNone/>
            </a:pPr>
            <a:r>
              <a:rPr lang="en-GB" sz="2800" kern="0" dirty="0" err="1" smtClean="0"/>
              <a:t>Taxifahrer</a:t>
            </a:r>
            <a:endParaRPr lang="en-GB" sz="2800" kern="0" dirty="0" smtClean="0"/>
          </a:p>
          <a:p>
            <a:pPr marL="0" indent="0" algn="ctr">
              <a:buNone/>
            </a:pPr>
            <a:r>
              <a:rPr lang="en-GB" sz="2800" kern="0" dirty="0" smtClean="0"/>
              <a:t>LKW-</a:t>
            </a:r>
            <a:r>
              <a:rPr lang="en-GB" sz="2800" kern="0" dirty="0" err="1" smtClean="0"/>
              <a:t>Fahrer</a:t>
            </a:r>
            <a:endParaRPr lang="en-GB" sz="2800" kern="0" dirty="0" smtClean="0"/>
          </a:p>
          <a:p>
            <a:pPr marL="0" indent="0" algn="ctr">
              <a:buNone/>
            </a:pPr>
            <a:r>
              <a:rPr lang="en-GB" sz="2800" kern="0" dirty="0" smtClean="0"/>
              <a:t>Koch</a:t>
            </a:r>
          </a:p>
          <a:p>
            <a:pPr marL="0" indent="0" algn="ctr">
              <a:buNone/>
            </a:pPr>
            <a:r>
              <a:rPr lang="en-GB" sz="2800" kern="0" dirty="0" err="1" smtClean="0"/>
              <a:t>Polizist</a:t>
            </a:r>
            <a:endParaRPr lang="en-GB" sz="2800" kern="0" dirty="0" smtClean="0"/>
          </a:p>
          <a:p>
            <a:pPr marL="0" indent="0" algn="ctr">
              <a:buNone/>
            </a:pPr>
            <a:r>
              <a:rPr lang="en-GB" sz="2800" kern="0" dirty="0" smtClean="0"/>
              <a:t>Kellner</a:t>
            </a:r>
          </a:p>
          <a:p>
            <a:pPr marL="0" indent="0" algn="ctr">
              <a:buNone/>
            </a:pPr>
            <a:r>
              <a:rPr lang="en-GB" sz="2800" kern="0" dirty="0" err="1" smtClean="0"/>
              <a:t>Friseur</a:t>
            </a:r>
            <a:endParaRPr lang="en-GB" sz="2800" kern="0" dirty="0" smtClean="0"/>
          </a:p>
          <a:p>
            <a:pPr marL="0" indent="0" algn="ctr">
              <a:buNone/>
            </a:pPr>
            <a:r>
              <a:rPr lang="en-GB" sz="2800" dirty="0" err="1"/>
              <a:t>Geschäftsmann</a:t>
            </a:r>
            <a:endParaRPr lang="en-GB" sz="2800" kern="0" dirty="0" smtClean="0"/>
          </a:p>
          <a:p>
            <a:pPr marL="0" indent="0" algn="ctr">
              <a:buNone/>
            </a:pPr>
            <a:endParaRPr lang="en-GB" sz="3200" kern="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 txBox="1">
            <a:spLocks/>
          </p:cNvSpPr>
          <p:nvPr/>
        </p:nvSpPr>
        <p:spPr bwMode="auto">
          <a:xfrm>
            <a:off x="4602021" y="1346031"/>
            <a:ext cx="3931176" cy="48965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Arial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0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6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&gt;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2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-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n-GB" sz="2800" kern="0" dirty="0" err="1" smtClean="0"/>
              <a:t>Sekret</a:t>
            </a:r>
            <a:r>
              <a:rPr lang="en-GB" sz="2800" dirty="0" err="1" smtClean="0"/>
              <a:t>är</a:t>
            </a:r>
            <a:endParaRPr lang="en-GB" sz="2800" dirty="0" smtClean="0"/>
          </a:p>
          <a:p>
            <a:pPr marL="0" indent="0" algn="ctr">
              <a:buNone/>
            </a:pPr>
            <a:r>
              <a:rPr lang="en-GB" sz="2800" dirty="0" err="1" smtClean="0"/>
              <a:t>Beamter</a:t>
            </a:r>
            <a:endParaRPr lang="en-GB" sz="2800" dirty="0" smtClean="0"/>
          </a:p>
          <a:p>
            <a:pPr marL="0" indent="0" algn="ctr">
              <a:buNone/>
            </a:pPr>
            <a:r>
              <a:rPr lang="en-GB" sz="2800" dirty="0" err="1" smtClean="0"/>
              <a:t>Automechaniker</a:t>
            </a:r>
            <a:endParaRPr lang="en-GB" sz="2800" dirty="0" smtClean="0"/>
          </a:p>
          <a:p>
            <a:pPr marL="0" indent="0" algn="ctr">
              <a:buNone/>
            </a:pPr>
            <a:r>
              <a:rPr lang="en-GB" sz="2800" dirty="0" err="1" smtClean="0"/>
              <a:t>Feuerwehrmann</a:t>
            </a:r>
            <a:endParaRPr lang="en-GB" sz="2800" dirty="0" smtClean="0"/>
          </a:p>
          <a:p>
            <a:pPr marL="0" indent="0" algn="ctr">
              <a:buNone/>
            </a:pPr>
            <a:r>
              <a:rPr lang="en-GB" sz="2800" dirty="0" smtClean="0"/>
              <a:t>Journalist</a:t>
            </a:r>
          </a:p>
          <a:p>
            <a:pPr marL="0" indent="0" algn="ctr">
              <a:buNone/>
            </a:pPr>
            <a:r>
              <a:rPr lang="en-GB" sz="2800" dirty="0" smtClean="0"/>
              <a:t>Pilot</a:t>
            </a:r>
          </a:p>
          <a:p>
            <a:pPr marL="0" indent="0" algn="ctr">
              <a:buNone/>
            </a:pPr>
            <a:r>
              <a:rPr lang="en-GB" sz="2800" dirty="0" err="1" smtClean="0"/>
              <a:t>Arzt</a:t>
            </a:r>
            <a:endParaRPr lang="en-GB" sz="2800" dirty="0" smtClean="0"/>
          </a:p>
          <a:p>
            <a:pPr marL="0" indent="0" algn="ctr">
              <a:buNone/>
            </a:pPr>
            <a:r>
              <a:rPr lang="en-GB" sz="2800" dirty="0" err="1" smtClean="0"/>
              <a:t>Busfahrer</a:t>
            </a:r>
            <a:endParaRPr lang="en-GB" sz="2800" dirty="0" smtClean="0"/>
          </a:p>
          <a:p>
            <a:pPr marL="0" indent="0" algn="ctr">
              <a:buNone/>
            </a:pPr>
            <a:r>
              <a:rPr lang="en-GB" sz="2800" dirty="0" err="1" smtClean="0"/>
              <a:t>Schauspieler</a:t>
            </a:r>
            <a:endParaRPr lang="en-GB" sz="2800" dirty="0" smtClean="0"/>
          </a:p>
          <a:p>
            <a:pPr marL="0" indent="0" algn="ctr">
              <a:buNone/>
            </a:pPr>
            <a:r>
              <a:rPr lang="en-GB" sz="2800" dirty="0" err="1" smtClean="0"/>
              <a:t>Tierarzt</a:t>
            </a:r>
            <a:endParaRPr lang="en-GB" sz="2800" dirty="0" smtClean="0"/>
          </a:p>
          <a:p>
            <a:pPr marL="0" indent="0" algn="ctr">
              <a:buNone/>
            </a:pPr>
            <a:endParaRPr lang="en-GB" sz="2800" dirty="0" smtClean="0"/>
          </a:p>
          <a:p>
            <a:pPr marL="0" indent="0" algn="ctr">
              <a:buNone/>
            </a:pPr>
            <a:endParaRPr lang="en-GB" sz="2800" dirty="0" smtClean="0"/>
          </a:p>
          <a:p>
            <a:endParaRPr lang="en-GB" sz="2800" kern="0" dirty="0" smtClean="0"/>
          </a:p>
          <a:p>
            <a:pPr lvl="1"/>
            <a:endParaRPr lang="en-GB" sz="2800" kern="0" dirty="0" smtClean="0"/>
          </a:p>
          <a:p>
            <a:pPr marL="0" indent="0">
              <a:buFont typeface="Arial" charset="0"/>
              <a:buNone/>
            </a:pPr>
            <a:endParaRPr lang="en-GB" sz="2800" kern="0" dirty="0" smtClean="0"/>
          </a:p>
          <a:p>
            <a:pPr marL="360000" lvl="1" indent="0">
              <a:buFont typeface="Effra" panose="020B0603020203020204" pitchFamily="34" charset="0"/>
              <a:buNone/>
            </a:pPr>
            <a:endParaRPr lang="de-DE" sz="2800" kern="0" dirty="0" smtClean="0"/>
          </a:p>
          <a:p>
            <a:pPr marL="0" indent="0">
              <a:buFont typeface="Arial" charset="0"/>
              <a:buNone/>
            </a:pPr>
            <a:endParaRPr lang="en-GB" sz="3200" kern="0" dirty="0"/>
          </a:p>
        </p:txBody>
      </p:sp>
    </p:spTree>
    <p:extLst>
      <p:ext uri="{BB962C8B-B14F-4D97-AF65-F5344CB8AC3E}">
        <p14:creationId xmlns:p14="http://schemas.microsoft.com/office/powerpoint/2010/main" val="424660095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16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95536" y="836712"/>
            <a:ext cx="8395672" cy="5400600"/>
          </a:xfrm>
        </p:spPr>
        <p:txBody>
          <a:bodyPr/>
          <a:lstStyle/>
          <a:p>
            <a:r>
              <a:rPr lang="en-GB" sz="2800" dirty="0" smtClean="0"/>
              <a:t>Lehrer, Student </a:t>
            </a:r>
          </a:p>
          <a:p>
            <a:pPr marL="360000" lvl="1" indent="0">
              <a:buNone/>
            </a:pPr>
            <a:r>
              <a:rPr lang="en-GB" sz="2800" dirty="0" smtClean="0"/>
              <a:t>-&gt; Mann</a:t>
            </a:r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Lehrerin</a:t>
            </a:r>
            <a:r>
              <a:rPr lang="en-GB" sz="2800" dirty="0" smtClean="0"/>
              <a:t>, </a:t>
            </a:r>
            <a:r>
              <a:rPr lang="en-GB" sz="2800" dirty="0" err="1" smtClean="0"/>
              <a:t>Studentin</a:t>
            </a:r>
            <a:endParaRPr lang="en-GB" sz="2800" dirty="0" smtClean="0"/>
          </a:p>
          <a:p>
            <a:pPr marL="360000" lvl="1" indent="0">
              <a:buNone/>
            </a:pPr>
            <a:r>
              <a:rPr lang="en-GB" sz="2800" dirty="0" smtClean="0"/>
              <a:t>-&gt; Frau</a:t>
            </a:r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Ärztin</a:t>
            </a:r>
            <a:r>
              <a:rPr lang="en-GB" sz="2800" dirty="0" smtClean="0"/>
              <a:t> </a:t>
            </a:r>
            <a:r>
              <a:rPr lang="en-GB" sz="2800" dirty="0"/>
              <a:t>(</a:t>
            </a:r>
            <a:r>
              <a:rPr lang="en-GB" sz="2800" dirty="0" err="1" smtClean="0"/>
              <a:t>Tierärztin</a:t>
            </a:r>
            <a:r>
              <a:rPr lang="en-GB" sz="2800" dirty="0" smtClean="0"/>
              <a:t>, </a:t>
            </a:r>
            <a:r>
              <a:rPr lang="en-GB" sz="2800" dirty="0" err="1" smtClean="0"/>
              <a:t>Zahnärztin</a:t>
            </a:r>
            <a:r>
              <a:rPr lang="en-GB" sz="2800" dirty="0" smtClean="0"/>
              <a:t>), </a:t>
            </a:r>
            <a:r>
              <a:rPr lang="en-GB" sz="2800" dirty="0" err="1" smtClean="0"/>
              <a:t>Köchin</a:t>
            </a:r>
            <a:endParaRPr lang="en-GB" sz="2800" dirty="0" smtClean="0"/>
          </a:p>
          <a:p>
            <a:r>
              <a:rPr lang="en-GB" sz="2800" dirty="0" err="1" smtClean="0"/>
              <a:t>Beamte</a:t>
            </a:r>
            <a:endParaRPr lang="en-GB" sz="2800" dirty="0" smtClean="0"/>
          </a:p>
          <a:p>
            <a:r>
              <a:rPr lang="en-GB" sz="2800" dirty="0" err="1" smtClean="0"/>
              <a:t>Krankenschwester</a:t>
            </a:r>
            <a:endParaRPr lang="en-GB" sz="2800" dirty="0" smtClean="0"/>
          </a:p>
          <a:p>
            <a:r>
              <a:rPr lang="en-GB" sz="2800" dirty="0" err="1" smtClean="0"/>
              <a:t>Geschäftsfrau</a:t>
            </a:r>
            <a:r>
              <a:rPr lang="en-GB" sz="2800" dirty="0" smtClean="0"/>
              <a:t>, </a:t>
            </a:r>
            <a:r>
              <a:rPr lang="en-GB" sz="2800" dirty="0" err="1" smtClean="0"/>
              <a:t>Feuerwehrfrau</a:t>
            </a: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2800" dirty="0" smtClean="0"/>
          </a:p>
          <a:p>
            <a:pPr lvl="1"/>
            <a:endParaRPr lang="en-GB" sz="2800" dirty="0" smtClean="0"/>
          </a:p>
          <a:p>
            <a:pPr lvl="1"/>
            <a:endParaRPr lang="en-GB" sz="2800" dirty="0"/>
          </a:p>
          <a:p>
            <a:pPr marL="0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de-DE" sz="2800" dirty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0476146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17</a:t>
            </a:fld>
            <a:endParaRPr lang="en-GB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01" r="28738" b="11019"/>
          <a:stretch/>
        </p:blipFill>
        <p:spPr>
          <a:xfrm>
            <a:off x="395536" y="404664"/>
            <a:ext cx="2664296" cy="267597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2" t="25850" r="16250"/>
          <a:stretch/>
        </p:blipFill>
        <p:spPr>
          <a:xfrm>
            <a:off x="4753336" y="404664"/>
            <a:ext cx="3951464" cy="4293096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408" b="22148"/>
          <a:stretch/>
        </p:blipFill>
        <p:spPr>
          <a:xfrm>
            <a:off x="395536" y="3798484"/>
            <a:ext cx="2926080" cy="259228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8216" y="3140330"/>
            <a:ext cx="4856584" cy="3250442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339233"/>
            <a:ext cx="3261985" cy="398410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2630" y="2454965"/>
            <a:ext cx="3253705" cy="2704378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6732" y="389512"/>
            <a:ext cx="5905500" cy="393382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348" y="2396716"/>
            <a:ext cx="2670043" cy="4005064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30" r="12581"/>
          <a:stretch/>
        </p:blipFill>
        <p:spPr>
          <a:xfrm>
            <a:off x="3512311" y="371087"/>
            <a:ext cx="5184576" cy="4326673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16" t="4851" r="25544" b="5900"/>
          <a:stretch/>
        </p:blipFill>
        <p:spPr>
          <a:xfrm>
            <a:off x="1679091" y="372510"/>
            <a:ext cx="2340775" cy="602927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51" r="26966"/>
          <a:stretch/>
        </p:blipFill>
        <p:spPr>
          <a:xfrm>
            <a:off x="4364575" y="371087"/>
            <a:ext cx="4176464" cy="542290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4763" y="4053126"/>
            <a:ext cx="1952625" cy="2343150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714114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18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2637963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/>
                <a:gridCol w="4359757"/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arbeiten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08515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19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479520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/>
                <a:gridCol w="4359757"/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arbeiten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arbeite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arbeitest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arbeitet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err="1" smtClean="0"/>
                        <a:t>arbeiten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err="1" smtClean="0"/>
                        <a:t>arbeitet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err="1" smtClean="0"/>
                        <a:t>arbeiten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25690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e</a:t>
            </a:r>
            <a:r>
              <a:rPr lang="en-GB" sz="2800" u="sng" dirty="0" err="1" smtClean="0"/>
              <a:t>ine</a:t>
            </a:r>
            <a:r>
              <a:rPr lang="en-GB" sz="2800" u="sng" dirty="0" smtClean="0"/>
              <a:t> </a:t>
            </a:r>
            <a:r>
              <a:rPr lang="en-GB" sz="2800" u="sng" dirty="0" err="1" smtClean="0"/>
              <a:t>Wiederholung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de-DE" sz="2800" dirty="0" smtClean="0"/>
              <a:t>Wie sagt man auf Deutsch...?</a:t>
            </a:r>
          </a:p>
          <a:p>
            <a:pPr marL="360000" lvl="1" indent="0">
              <a:buNone/>
            </a:pPr>
            <a:r>
              <a:rPr lang="de-DE" sz="2800" dirty="0" smtClean="0"/>
              <a:t>-&gt; What is the time?</a:t>
            </a:r>
          </a:p>
          <a:p>
            <a:endParaRPr lang="de-DE" sz="2800" dirty="0" smtClean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7049667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20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472608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Beruf</a:t>
            </a:r>
            <a:endParaRPr lang="en-GB" sz="2800" u="sng" dirty="0" smtClean="0"/>
          </a:p>
          <a:p>
            <a:pPr marL="0" indent="0" algn="ctr">
              <a:buNone/>
            </a:pPr>
            <a:endParaRPr lang="en-GB" sz="2800" u="sng" dirty="0"/>
          </a:p>
          <a:p>
            <a:r>
              <a:rPr lang="en-GB" sz="2800" dirty="0" smtClean="0"/>
              <a:t>What is your job?</a:t>
            </a:r>
          </a:p>
          <a:p>
            <a:pPr marL="360000" lvl="1" indent="0">
              <a:buNone/>
            </a:pPr>
            <a:r>
              <a:rPr lang="en-GB" sz="2800" dirty="0" smtClean="0"/>
              <a:t>-&gt; Was </a:t>
            </a:r>
            <a:r>
              <a:rPr lang="en-GB" sz="2800" dirty="0" err="1" smtClean="0"/>
              <a:t>bist</a:t>
            </a:r>
            <a:r>
              <a:rPr lang="en-GB" sz="2800" dirty="0" smtClean="0"/>
              <a:t> du von </a:t>
            </a:r>
            <a:r>
              <a:rPr lang="en-GB" sz="2800" dirty="0" err="1" smtClean="0"/>
              <a:t>Beruf</a:t>
            </a:r>
            <a:r>
              <a:rPr lang="en-GB" sz="2800" dirty="0" smtClean="0"/>
              <a:t>?</a:t>
            </a:r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What is your job (formal)?</a:t>
            </a:r>
          </a:p>
          <a:p>
            <a:pPr marL="360000" lvl="1" indent="0">
              <a:buNone/>
            </a:pPr>
            <a:r>
              <a:rPr lang="en-GB" sz="2800" dirty="0" smtClean="0"/>
              <a:t>-&gt; Was </a:t>
            </a:r>
            <a:r>
              <a:rPr lang="en-GB" sz="2800" dirty="0" err="1" smtClean="0"/>
              <a:t>sind</a:t>
            </a:r>
            <a:r>
              <a:rPr lang="en-GB" sz="2800" dirty="0" smtClean="0"/>
              <a:t> </a:t>
            </a:r>
            <a:r>
              <a:rPr lang="en-GB" sz="2800" dirty="0" err="1" smtClean="0"/>
              <a:t>Sie</a:t>
            </a:r>
            <a:r>
              <a:rPr lang="en-GB" sz="2800" dirty="0" smtClean="0"/>
              <a:t> von </a:t>
            </a:r>
            <a:r>
              <a:rPr lang="en-GB" sz="2800" dirty="0" err="1" smtClean="0"/>
              <a:t>Beruf</a:t>
            </a:r>
            <a:r>
              <a:rPr lang="en-GB" sz="2800" dirty="0" smtClean="0"/>
              <a:t>?</a:t>
            </a:r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Where do you work?</a:t>
            </a:r>
          </a:p>
          <a:p>
            <a:pPr marL="360000" lvl="1" indent="0">
              <a:buNone/>
            </a:pPr>
            <a:r>
              <a:rPr lang="en-GB" sz="2800" dirty="0" smtClean="0"/>
              <a:t>-&gt; Wo </a:t>
            </a:r>
            <a:r>
              <a:rPr lang="en-GB" sz="2800" dirty="0" err="1" smtClean="0"/>
              <a:t>arbeitest</a:t>
            </a:r>
            <a:r>
              <a:rPr lang="en-GB" sz="2800" dirty="0" smtClean="0"/>
              <a:t> du?</a:t>
            </a:r>
          </a:p>
          <a:p>
            <a:pPr marL="360000" lvl="1" indent="0">
              <a:buNone/>
            </a:pPr>
            <a:r>
              <a:rPr lang="en-GB" sz="2800" dirty="0" smtClean="0"/>
              <a:t>-&gt; Wo </a:t>
            </a:r>
            <a:r>
              <a:rPr lang="en-GB" sz="2800" dirty="0" err="1" smtClean="0"/>
              <a:t>arbeiten</a:t>
            </a:r>
            <a:r>
              <a:rPr lang="en-GB" sz="2800" dirty="0" smtClean="0"/>
              <a:t> </a:t>
            </a:r>
            <a:r>
              <a:rPr lang="en-GB" sz="2800" dirty="0" err="1" smtClean="0"/>
              <a:t>Sie</a:t>
            </a:r>
            <a:r>
              <a:rPr lang="en-GB" sz="2800" dirty="0"/>
              <a:t>?</a:t>
            </a:r>
            <a:endParaRPr lang="en-GB" sz="2800" dirty="0" smtClean="0"/>
          </a:p>
          <a:p>
            <a:pPr lvl="1"/>
            <a:endParaRPr lang="en-GB" sz="2800" dirty="0" smtClean="0"/>
          </a:p>
          <a:p>
            <a:pPr lvl="1"/>
            <a:endParaRPr lang="en-GB" sz="2800" dirty="0"/>
          </a:p>
          <a:p>
            <a:pPr marL="0" indent="0">
              <a:buNone/>
            </a:pPr>
            <a:endParaRPr lang="en-GB" sz="2800" dirty="0" smtClean="0"/>
          </a:p>
          <a:p>
            <a:pPr lvl="1"/>
            <a:endParaRPr lang="en-GB" sz="2800" dirty="0"/>
          </a:p>
          <a:p>
            <a:pPr marL="0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de-DE" sz="2800" dirty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36629871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21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 – the/a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Deutsch…?</a:t>
            </a:r>
          </a:p>
          <a:p>
            <a:pPr marL="360000" lvl="1" indent="0">
              <a:buNone/>
            </a:pPr>
            <a:r>
              <a:rPr lang="en-GB" sz="2800" dirty="0" smtClean="0"/>
              <a:t>-&gt; a teacher (male)</a:t>
            </a:r>
          </a:p>
          <a:p>
            <a:pPr marL="360000" lvl="1" indent="0">
              <a:buNone/>
            </a:pPr>
            <a:r>
              <a:rPr lang="en-GB" sz="2800" dirty="0" smtClean="0"/>
              <a:t>-&gt; a teacher (female)</a:t>
            </a:r>
          </a:p>
          <a:p>
            <a:pPr marL="360000" lvl="1" indent="0">
              <a:buNone/>
            </a:pPr>
            <a:r>
              <a:rPr lang="en-GB" sz="2800" dirty="0" smtClean="0"/>
              <a:t>-&gt; a student (female)</a:t>
            </a:r>
          </a:p>
          <a:p>
            <a:pPr marL="360000" lvl="1" indent="0">
              <a:buNone/>
            </a:pPr>
            <a:r>
              <a:rPr lang="en-GB" sz="2800" dirty="0" smtClean="0"/>
              <a:t>-&gt; a student (male)</a:t>
            </a:r>
          </a:p>
          <a:p>
            <a:pPr marL="360000" lvl="1" indent="0">
              <a:buNone/>
            </a:pPr>
            <a:r>
              <a:rPr lang="en-GB" sz="2800" dirty="0" smtClean="0"/>
              <a:t>-&gt; a girl</a:t>
            </a:r>
          </a:p>
          <a:p>
            <a:pPr marL="360000" lvl="1" indent="0">
              <a:buNone/>
            </a:pPr>
            <a:r>
              <a:rPr lang="en-GB" sz="2800" dirty="0" smtClean="0"/>
              <a:t>-&gt; a car (Auto)</a:t>
            </a:r>
          </a:p>
          <a:p>
            <a:pPr marL="360000" lvl="1" indent="0">
              <a:buNone/>
            </a:pPr>
            <a:r>
              <a:rPr lang="en-GB" sz="2800" dirty="0" smtClean="0"/>
              <a:t>-&gt; teachers</a:t>
            </a:r>
          </a:p>
          <a:p>
            <a:pPr marL="360000" lvl="1" indent="0">
              <a:buNone/>
            </a:pPr>
            <a:r>
              <a:rPr lang="en-GB" sz="2800" dirty="0" smtClean="0"/>
              <a:t>-&gt; teachers (female)</a:t>
            </a: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29763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22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 – the/a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Deutsch…?</a:t>
            </a:r>
          </a:p>
          <a:p>
            <a:pPr marL="360000" lvl="1" indent="0">
              <a:buNone/>
            </a:pPr>
            <a:r>
              <a:rPr lang="en-GB" sz="2800" dirty="0" smtClean="0"/>
              <a:t>-&gt; a teacher (male) = </a:t>
            </a:r>
            <a:r>
              <a:rPr lang="en-GB" sz="2800" dirty="0" err="1" smtClean="0"/>
              <a:t>ein</a:t>
            </a:r>
            <a:r>
              <a:rPr lang="en-GB" sz="2800" dirty="0" smtClean="0"/>
              <a:t> Lehrer</a:t>
            </a:r>
          </a:p>
          <a:p>
            <a:pPr marL="360000" lvl="1" indent="0">
              <a:buNone/>
            </a:pPr>
            <a:r>
              <a:rPr lang="en-GB" sz="2800" dirty="0" smtClean="0"/>
              <a:t>-&gt; a teacher (female) = </a:t>
            </a:r>
            <a:r>
              <a:rPr lang="en-GB" sz="2800" dirty="0" err="1" smtClean="0"/>
              <a:t>eine</a:t>
            </a:r>
            <a:r>
              <a:rPr lang="en-GB" sz="2800" dirty="0" smtClean="0"/>
              <a:t> </a:t>
            </a:r>
            <a:r>
              <a:rPr lang="en-GB" sz="2800" dirty="0" err="1" smtClean="0"/>
              <a:t>Lehrerin</a:t>
            </a:r>
            <a:endParaRPr lang="en-GB" sz="2800" dirty="0" smtClean="0"/>
          </a:p>
          <a:p>
            <a:pPr marL="360000" lvl="1" indent="0">
              <a:buNone/>
            </a:pPr>
            <a:r>
              <a:rPr lang="en-GB" sz="2800" dirty="0" smtClean="0"/>
              <a:t>-&gt; a student (female) = </a:t>
            </a:r>
            <a:r>
              <a:rPr lang="en-GB" sz="2800" dirty="0" err="1" smtClean="0"/>
              <a:t>eine</a:t>
            </a:r>
            <a:r>
              <a:rPr lang="en-GB" sz="2800" dirty="0" smtClean="0"/>
              <a:t> </a:t>
            </a:r>
            <a:r>
              <a:rPr lang="en-GB" sz="2800" dirty="0" err="1" smtClean="0"/>
              <a:t>Studentin</a:t>
            </a:r>
            <a:endParaRPr lang="en-GB" sz="2800" dirty="0" smtClean="0"/>
          </a:p>
          <a:p>
            <a:pPr marL="360000" lvl="1" indent="0">
              <a:buNone/>
            </a:pPr>
            <a:r>
              <a:rPr lang="en-GB" sz="2800" dirty="0" smtClean="0"/>
              <a:t>-&gt; a student (male) = </a:t>
            </a:r>
            <a:r>
              <a:rPr lang="en-GB" sz="2800" dirty="0" err="1" smtClean="0"/>
              <a:t>ein</a:t>
            </a:r>
            <a:r>
              <a:rPr lang="en-GB" sz="2800" dirty="0" smtClean="0"/>
              <a:t> Student</a:t>
            </a:r>
          </a:p>
          <a:p>
            <a:pPr marL="360000" lvl="1" indent="0">
              <a:buNone/>
            </a:pPr>
            <a:r>
              <a:rPr lang="en-GB" sz="2800" dirty="0" smtClean="0"/>
              <a:t>-&gt; a girl = </a:t>
            </a:r>
            <a:r>
              <a:rPr lang="en-GB" sz="2800" dirty="0" err="1" smtClean="0"/>
              <a:t>ein</a:t>
            </a:r>
            <a:r>
              <a:rPr lang="en-GB" sz="2800" dirty="0" smtClean="0"/>
              <a:t> </a:t>
            </a:r>
            <a:r>
              <a:rPr lang="en-GB" sz="2800" dirty="0" err="1" smtClean="0"/>
              <a:t>Mädchen</a:t>
            </a:r>
            <a:endParaRPr lang="en-GB" sz="2800" dirty="0" smtClean="0"/>
          </a:p>
          <a:p>
            <a:pPr marL="360000" lvl="1" indent="0">
              <a:buNone/>
            </a:pPr>
            <a:r>
              <a:rPr lang="en-GB" sz="2800" dirty="0" smtClean="0"/>
              <a:t>-&gt; a car (Auto) = </a:t>
            </a:r>
            <a:r>
              <a:rPr lang="en-GB" sz="2800" dirty="0" err="1" smtClean="0"/>
              <a:t>ein</a:t>
            </a:r>
            <a:r>
              <a:rPr lang="en-GB" sz="2800" dirty="0" smtClean="0"/>
              <a:t> Auto</a:t>
            </a:r>
          </a:p>
          <a:p>
            <a:pPr marL="360000" lvl="1" indent="0">
              <a:buNone/>
            </a:pPr>
            <a:r>
              <a:rPr lang="en-GB" sz="2800" dirty="0" smtClean="0"/>
              <a:t>-&gt; teachers = Lehrer</a:t>
            </a:r>
          </a:p>
          <a:p>
            <a:pPr marL="360000" lvl="1" indent="0">
              <a:buNone/>
            </a:pPr>
            <a:r>
              <a:rPr lang="en-GB" sz="2800" dirty="0" smtClean="0"/>
              <a:t>-&gt; teachers (female) = </a:t>
            </a:r>
            <a:r>
              <a:rPr lang="en-GB" sz="2800" dirty="0" err="1" smtClean="0"/>
              <a:t>Lehrerinnen</a:t>
            </a: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42326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23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040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Temporaladverbien</a:t>
            </a:r>
            <a:r>
              <a:rPr lang="en-GB" sz="2800" dirty="0" smtClean="0"/>
              <a:t> </a:t>
            </a:r>
            <a:r>
              <a:rPr lang="en-GB" sz="2800" i="1" dirty="0" smtClean="0"/>
              <a:t>adverbs of time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0188" y="1100333"/>
            <a:ext cx="7963624" cy="526297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3600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Wie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sagt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man…?</a:t>
            </a:r>
          </a:p>
          <a:p>
            <a:pPr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morning</a:t>
            </a: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afternoon</a:t>
            </a: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evening</a:t>
            </a: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night</a:t>
            </a: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in the morning</a:t>
            </a: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in the mornings</a:t>
            </a: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in the afternoon </a:t>
            </a: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in the afternoons</a:t>
            </a: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in the evening</a:t>
            </a: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in the evenings</a:t>
            </a: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at night</a:t>
            </a: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nights</a:t>
            </a:r>
          </a:p>
          <a:p>
            <a:endParaRPr lang="en-GB" dirty="0" smtClean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2965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24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040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Temporaladverbien</a:t>
            </a:r>
            <a:r>
              <a:rPr lang="en-GB" sz="2800" dirty="0" smtClean="0"/>
              <a:t> </a:t>
            </a:r>
            <a:r>
              <a:rPr lang="en-GB" sz="2800" i="1" dirty="0" smtClean="0"/>
              <a:t>adverbs of time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0188" y="1100333"/>
            <a:ext cx="7963624" cy="526297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marL="3600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Wie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sagt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man…?</a:t>
            </a:r>
          </a:p>
          <a:p>
            <a:pPr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der Morgen</a:t>
            </a:r>
            <a:endParaRPr lang="en-GB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97200"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der </a:t>
            </a:r>
            <a:r>
              <a:rPr lang="en-GB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Nachmittag</a:t>
            </a:r>
            <a:endParaRPr lang="en-GB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97200"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der Abend</a:t>
            </a:r>
            <a:endParaRPr lang="en-GB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97200"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die </a:t>
            </a:r>
            <a:r>
              <a:rPr lang="en-GB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Nacht</a:t>
            </a:r>
            <a:endParaRPr lang="en-GB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97200"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 Morgen</a:t>
            </a:r>
            <a:endParaRPr lang="en-GB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97200"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morgens</a:t>
            </a:r>
            <a:endParaRPr lang="en-GB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97200"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 </a:t>
            </a:r>
            <a:r>
              <a:rPr lang="en-GB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Nachmittag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GB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97200"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GB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nachmittags</a:t>
            </a:r>
            <a:endParaRPr lang="en-GB" sz="2800" dirty="0" smtClean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in die Abend</a:t>
            </a:r>
            <a:endParaRPr lang="en-GB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97200">
              <a:lnSpc>
                <a:spcPct val="150000"/>
              </a:lnSpc>
            </a:pP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abends</a:t>
            </a:r>
            <a:endParaRPr lang="en-GB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97200"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GB" sz="28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die </a:t>
            </a:r>
            <a:r>
              <a:rPr lang="en-GB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Nacht</a:t>
            </a:r>
            <a:endParaRPr lang="en-GB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indent="-97200">
              <a:lnSpc>
                <a:spcPct val="150000"/>
              </a:lnSpc>
            </a:pPr>
            <a:r>
              <a:rPr lang="en-GB" sz="2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-&gt; </a:t>
            </a:r>
            <a:r>
              <a:rPr lang="en-GB" sz="2800" dirty="0" err="1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nachts</a:t>
            </a:r>
            <a:endParaRPr lang="en-GB" sz="28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 smtClean="0">
              <a:solidFill>
                <a:schemeClr val="tx2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5040935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25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608240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Temporaladverbien</a:t>
            </a:r>
            <a:r>
              <a:rPr lang="en-GB" sz="2800" dirty="0" smtClean="0"/>
              <a:t> </a:t>
            </a:r>
            <a:r>
              <a:rPr lang="en-GB" sz="2800" i="1" dirty="0" smtClean="0"/>
              <a:t>adverbs of time</a:t>
            </a:r>
          </a:p>
          <a:p>
            <a:pPr marL="0" indent="0" algn="ctr">
              <a:buNone/>
            </a:pPr>
            <a:endParaRPr lang="en-GB" sz="2800" i="1" u="sng" dirty="0"/>
          </a:p>
          <a:p>
            <a:pPr marL="0" indent="0" algn="ctr">
              <a:buNone/>
            </a:pPr>
            <a:r>
              <a:rPr lang="en-GB" sz="2800" dirty="0" smtClean="0"/>
              <a:t>03:00 </a:t>
            </a:r>
          </a:p>
          <a:p>
            <a:pPr marL="0" indent="0" algn="ctr">
              <a:buNone/>
            </a:pPr>
            <a:r>
              <a:rPr lang="en-GB" sz="2800" dirty="0" smtClean="0"/>
              <a:t>=</a:t>
            </a:r>
          </a:p>
          <a:p>
            <a:pPr marL="0" indent="0" algn="ctr">
              <a:buNone/>
            </a:pPr>
            <a:r>
              <a:rPr lang="en-GB" sz="2800" dirty="0" smtClean="0"/>
              <a:t>3 </a:t>
            </a:r>
            <a:r>
              <a:rPr lang="en-GB" sz="2800" dirty="0" err="1" smtClean="0"/>
              <a:t>Uhr</a:t>
            </a:r>
            <a:r>
              <a:rPr lang="en-GB" sz="2800" dirty="0" smtClean="0"/>
              <a:t> morgens</a:t>
            </a:r>
          </a:p>
          <a:p>
            <a:pPr marL="0" indent="0" algn="ctr">
              <a:buNone/>
            </a:pPr>
            <a:endParaRPr lang="en-GB" sz="2800" dirty="0"/>
          </a:p>
          <a:p>
            <a:pPr marL="0" indent="0" algn="ctr">
              <a:buNone/>
            </a:pPr>
            <a:endParaRPr lang="en-GB" sz="2800" dirty="0" smtClean="0"/>
          </a:p>
          <a:p>
            <a:pPr marL="0" indent="0" algn="ctr">
              <a:buNone/>
            </a:pPr>
            <a:r>
              <a:rPr lang="en-GB" sz="2800" dirty="0" smtClean="0"/>
              <a:t>15:00 </a:t>
            </a:r>
          </a:p>
          <a:p>
            <a:pPr marL="0" indent="0" algn="ctr">
              <a:buNone/>
            </a:pPr>
            <a:r>
              <a:rPr lang="en-GB" sz="2800" dirty="0" smtClean="0"/>
              <a:t>=</a:t>
            </a:r>
          </a:p>
          <a:p>
            <a:pPr marL="0" indent="0" algn="ctr">
              <a:buNone/>
            </a:pPr>
            <a:r>
              <a:rPr lang="en-GB" sz="2800" dirty="0" smtClean="0"/>
              <a:t>3 </a:t>
            </a:r>
            <a:r>
              <a:rPr lang="en-GB" sz="2800" dirty="0" err="1" smtClean="0"/>
              <a:t>Uhr</a:t>
            </a:r>
            <a:r>
              <a:rPr lang="en-GB" sz="2800" dirty="0" smtClean="0"/>
              <a:t> </a:t>
            </a:r>
            <a:r>
              <a:rPr lang="en-GB" sz="2800" dirty="0" err="1" smtClean="0"/>
              <a:t>nachmittags</a:t>
            </a:r>
            <a:endParaRPr lang="en-GB" sz="2800" dirty="0" smtClean="0"/>
          </a:p>
          <a:p>
            <a:pPr marL="0" indent="0" algn="ctr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93752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26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Tagesablauf</a:t>
            </a:r>
            <a:r>
              <a:rPr lang="en-GB" sz="2800" dirty="0" smtClean="0"/>
              <a:t> </a:t>
            </a:r>
            <a:r>
              <a:rPr lang="en-GB" sz="2800" i="1" dirty="0" smtClean="0"/>
              <a:t>daily routine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/>
              <a:t>S.15, </a:t>
            </a:r>
            <a:r>
              <a:rPr lang="en-GB" sz="2800" dirty="0" smtClean="0"/>
              <a:t>Ü5a</a:t>
            </a:r>
          </a:p>
          <a:p>
            <a:endParaRPr lang="en-GB" sz="2800" dirty="0"/>
          </a:p>
          <a:p>
            <a:r>
              <a:rPr lang="en-GB" sz="2800" dirty="0" err="1" smtClean="0"/>
              <a:t>Antworte</a:t>
            </a:r>
            <a:r>
              <a:rPr lang="en-GB" sz="2800" dirty="0" smtClean="0"/>
              <a:t> die </a:t>
            </a:r>
            <a:r>
              <a:rPr lang="en-GB" sz="2800" dirty="0" err="1" smtClean="0"/>
              <a:t>Fragen</a:t>
            </a:r>
            <a:r>
              <a:rPr lang="en-GB" sz="2800" dirty="0" smtClean="0"/>
              <a:t>, 5b</a:t>
            </a:r>
          </a:p>
          <a:p>
            <a:endParaRPr lang="en-GB" sz="2800" dirty="0"/>
          </a:p>
          <a:p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82792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27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t</a:t>
            </a:r>
            <a:r>
              <a:rPr lang="en-GB" sz="2800" u="sng" dirty="0" err="1" smtClean="0"/>
              <a:t>rennbare</a:t>
            </a:r>
            <a:r>
              <a:rPr lang="en-GB" sz="2800" u="sng" dirty="0" smtClean="0"/>
              <a:t> </a:t>
            </a:r>
            <a:r>
              <a:rPr lang="en-GB" sz="2800" u="sng" dirty="0" err="1" smtClean="0"/>
              <a:t>Verben</a:t>
            </a:r>
            <a:r>
              <a:rPr lang="en-GB" sz="2800" i="1" dirty="0" smtClean="0"/>
              <a:t> separable verbs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“I get up at 8 o’clock”?</a:t>
            </a:r>
          </a:p>
          <a:p>
            <a:endParaRPr lang="en-GB" sz="2800" dirty="0"/>
          </a:p>
          <a:p>
            <a:endParaRPr lang="en-GB" sz="2800" dirty="0"/>
          </a:p>
          <a:p>
            <a:pPr marL="0" indent="0">
              <a:buNone/>
            </a:pPr>
            <a:endParaRPr lang="en-GB" sz="2800" dirty="0" smtClean="0"/>
          </a:p>
          <a:p>
            <a:endParaRPr lang="en-GB" sz="2800" dirty="0"/>
          </a:p>
          <a:p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224414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28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t</a:t>
            </a:r>
            <a:r>
              <a:rPr lang="en-GB" sz="2800" u="sng" dirty="0" err="1" smtClean="0"/>
              <a:t>rennbare</a:t>
            </a:r>
            <a:r>
              <a:rPr lang="en-GB" sz="2800" u="sng" dirty="0" smtClean="0"/>
              <a:t> </a:t>
            </a:r>
            <a:r>
              <a:rPr lang="en-GB" sz="2800" u="sng" dirty="0" err="1" smtClean="0"/>
              <a:t>Verben</a:t>
            </a:r>
            <a:r>
              <a:rPr lang="en-GB" sz="2800" i="1" dirty="0" smtClean="0"/>
              <a:t> separable verbs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stehe</a:t>
            </a:r>
            <a:r>
              <a:rPr lang="en-GB" sz="2800" dirty="0" smtClean="0"/>
              <a:t> um 8 </a:t>
            </a:r>
            <a:r>
              <a:rPr lang="en-GB" sz="2800" dirty="0" err="1" smtClean="0"/>
              <a:t>Uhr</a:t>
            </a:r>
            <a:r>
              <a:rPr lang="en-GB" sz="2800" dirty="0" smtClean="0"/>
              <a:t> auf</a:t>
            </a:r>
          </a:p>
          <a:p>
            <a:endParaRPr lang="en-GB" sz="2800" dirty="0"/>
          </a:p>
          <a:p>
            <a:r>
              <a:rPr lang="en-GB" sz="2800" dirty="0" err="1"/>
              <a:t>aufstehen</a:t>
            </a:r>
            <a:r>
              <a:rPr lang="en-GB" sz="2800" dirty="0"/>
              <a:t> = </a:t>
            </a:r>
            <a:r>
              <a:rPr lang="en-GB" sz="2800" dirty="0" err="1"/>
              <a:t>ich</a:t>
            </a:r>
            <a:r>
              <a:rPr lang="en-GB" sz="2800" dirty="0"/>
              <a:t> </a:t>
            </a:r>
            <a:r>
              <a:rPr lang="en-GB" sz="2800" dirty="0" err="1"/>
              <a:t>stehe</a:t>
            </a:r>
            <a:r>
              <a:rPr lang="en-GB" sz="2800" dirty="0"/>
              <a:t> auf</a:t>
            </a:r>
          </a:p>
          <a:p>
            <a:endParaRPr lang="en-GB" sz="2800" dirty="0"/>
          </a:p>
          <a:p>
            <a:r>
              <a:rPr lang="en-GB" sz="2800" dirty="0"/>
              <a:t>auf ¦ </a:t>
            </a:r>
            <a:r>
              <a:rPr lang="en-GB" sz="2800" dirty="0" err="1"/>
              <a:t>stehen</a:t>
            </a:r>
            <a:endParaRPr lang="en-GB" sz="2800" dirty="0"/>
          </a:p>
          <a:p>
            <a:endParaRPr lang="en-GB" sz="2800" dirty="0" smtClean="0"/>
          </a:p>
          <a:p>
            <a:r>
              <a:rPr lang="en-GB" sz="2800" u="sng" dirty="0" err="1"/>
              <a:t>s</a:t>
            </a:r>
            <a:r>
              <a:rPr lang="en-GB" sz="2800" u="sng" dirty="0" err="1" smtClean="0"/>
              <a:t>tehen</a:t>
            </a:r>
            <a:r>
              <a:rPr lang="en-GB" sz="2800" dirty="0" smtClean="0"/>
              <a:t> = </a:t>
            </a:r>
            <a:r>
              <a:rPr lang="en-GB" sz="2800" dirty="0" err="1" smtClean="0"/>
              <a:t>konjugieren</a:t>
            </a:r>
            <a:r>
              <a:rPr lang="en-GB" sz="2800" dirty="0" smtClean="0"/>
              <a:t> = </a:t>
            </a:r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steh</a:t>
            </a:r>
            <a:r>
              <a:rPr lang="en-GB" sz="2800" b="1" dirty="0" err="1" smtClean="0"/>
              <a:t>e</a:t>
            </a:r>
            <a:r>
              <a:rPr lang="en-GB" sz="2800" dirty="0" smtClean="0"/>
              <a:t>, du </a:t>
            </a:r>
            <a:r>
              <a:rPr lang="en-GB" sz="2800" dirty="0" err="1" smtClean="0"/>
              <a:t>steh</a:t>
            </a:r>
            <a:r>
              <a:rPr lang="en-GB" sz="2800" b="1" dirty="0" err="1" smtClean="0"/>
              <a:t>st</a:t>
            </a:r>
            <a:r>
              <a:rPr lang="en-GB" sz="2800" dirty="0" smtClean="0"/>
              <a:t>, </a:t>
            </a:r>
            <a:r>
              <a:rPr lang="en-GB" sz="2800" dirty="0" err="1" smtClean="0"/>
              <a:t>usw</a:t>
            </a:r>
            <a:r>
              <a:rPr lang="en-GB" sz="2800" dirty="0" smtClean="0"/>
              <a:t>.</a:t>
            </a:r>
          </a:p>
          <a:p>
            <a:endParaRPr lang="en-GB" sz="2800" dirty="0"/>
          </a:p>
          <a:p>
            <a:r>
              <a:rPr lang="en-GB" sz="2800" u="sng" dirty="0" smtClean="0"/>
              <a:t>auf</a:t>
            </a:r>
            <a:r>
              <a:rPr lang="en-GB" sz="2800" dirty="0" smtClean="0"/>
              <a:t> = am </a:t>
            </a:r>
            <a:r>
              <a:rPr lang="en-GB" sz="2800" dirty="0" err="1" smtClean="0"/>
              <a:t>Satzende</a:t>
            </a:r>
            <a:r>
              <a:rPr lang="en-GB" sz="2800" dirty="0" smtClean="0"/>
              <a:t> = </a:t>
            </a:r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stehe</a:t>
            </a:r>
            <a:r>
              <a:rPr lang="en-GB" sz="2800" dirty="0" smtClean="0"/>
              <a:t> um </a:t>
            </a:r>
            <a:r>
              <a:rPr lang="en-GB" sz="2800" dirty="0" err="1" smtClean="0"/>
              <a:t>Uhr</a:t>
            </a:r>
            <a:r>
              <a:rPr lang="en-GB" sz="2800" dirty="0" smtClean="0"/>
              <a:t> </a:t>
            </a:r>
            <a:r>
              <a:rPr lang="en-GB" sz="2800" b="1" dirty="0" smtClean="0"/>
              <a:t>auf</a:t>
            </a:r>
            <a:endParaRPr lang="en-GB" sz="2800" dirty="0" smtClean="0"/>
          </a:p>
          <a:p>
            <a:endParaRPr lang="en-GB" sz="2800" dirty="0"/>
          </a:p>
          <a:p>
            <a:endParaRPr lang="en-GB" sz="2800" dirty="0"/>
          </a:p>
          <a:p>
            <a:pPr marL="0" indent="0">
              <a:buNone/>
            </a:pPr>
            <a:endParaRPr lang="en-GB" sz="2800" dirty="0" smtClean="0"/>
          </a:p>
          <a:p>
            <a:endParaRPr lang="en-GB" sz="2800" dirty="0"/>
          </a:p>
          <a:p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73539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29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t</a:t>
            </a:r>
            <a:r>
              <a:rPr lang="en-GB" sz="2800" u="sng" dirty="0" err="1" smtClean="0"/>
              <a:t>rennbare</a:t>
            </a:r>
            <a:r>
              <a:rPr lang="en-GB" sz="2800" u="sng" dirty="0" smtClean="0"/>
              <a:t> </a:t>
            </a:r>
            <a:r>
              <a:rPr lang="en-GB" sz="2800" u="sng" dirty="0" err="1" smtClean="0"/>
              <a:t>Verben</a:t>
            </a:r>
            <a:r>
              <a:rPr lang="en-GB" sz="2800" dirty="0" smtClean="0"/>
              <a:t> </a:t>
            </a:r>
            <a:r>
              <a:rPr lang="en-GB" sz="2800" i="1" dirty="0" smtClean="0"/>
              <a:t>separable verbs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endParaRPr lang="en-GB" sz="2800" dirty="0"/>
          </a:p>
          <a:p>
            <a:endParaRPr lang="en-GB" sz="2800" dirty="0"/>
          </a:p>
          <a:p>
            <a:pPr marL="0" indent="0">
              <a:buNone/>
            </a:pPr>
            <a:endParaRPr lang="en-GB" sz="2800" dirty="0" smtClean="0"/>
          </a:p>
          <a:p>
            <a:endParaRPr lang="en-GB" sz="2800" dirty="0"/>
          </a:p>
          <a:p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3050503"/>
              </p:ext>
            </p:extLst>
          </p:nvPr>
        </p:nvGraphicFramePr>
        <p:xfrm>
          <a:off x="1706312" y="1340768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/>
                <a:gridCol w="4359757"/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aufstehen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steh</a:t>
                      </a:r>
                      <a:r>
                        <a:rPr lang="en-GB" sz="2800" b="1" dirty="0" err="1" smtClean="0"/>
                        <a:t>e</a:t>
                      </a:r>
                      <a:r>
                        <a:rPr lang="en-GB" sz="2800" dirty="0" smtClean="0"/>
                        <a:t> auf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steh</a:t>
                      </a:r>
                      <a:r>
                        <a:rPr lang="en-GB" sz="2800" b="1" dirty="0" err="1" smtClean="0"/>
                        <a:t>st</a:t>
                      </a:r>
                      <a:r>
                        <a:rPr lang="en-GB" sz="2800" baseline="0" dirty="0" smtClean="0"/>
                        <a:t> auf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steh</a:t>
                      </a:r>
                      <a:r>
                        <a:rPr lang="en-GB" sz="2800" b="1" dirty="0" err="1" smtClean="0"/>
                        <a:t>t</a:t>
                      </a:r>
                      <a:r>
                        <a:rPr lang="en-GB" sz="2800" dirty="0" smtClean="0"/>
                        <a:t> auf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err="1" smtClean="0"/>
                        <a:t>steh</a:t>
                      </a:r>
                      <a:r>
                        <a:rPr lang="en-US" sz="2800" b="1" u="none" dirty="0" err="1" smtClean="0"/>
                        <a:t>en</a:t>
                      </a:r>
                      <a:r>
                        <a:rPr lang="en-US" sz="2800" u="none" baseline="0" dirty="0" smtClean="0"/>
                        <a:t> auf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err="1" smtClean="0"/>
                        <a:t>steh</a:t>
                      </a:r>
                      <a:r>
                        <a:rPr lang="en-US" sz="2800" b="1" u="none" dirty="0" err="1" smtClean="0"/>
                        <a:t>t</a:t>
                      </a:r>
                      <a:r>
                        <a:rPr lang="en-US" sz="2800" b="1" u="none" baseline="0" dirty="0" smtClean="0"/>
                        <a:t> </a:t>
                      </a:r>
                      <a:r>
                        <a:rPr lang="en-US" sz="2800" u="none" baseline="0" dirty="0" smtClean="0"/>
                        <a:t>auf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err="1" smtClean="0"/>
                        <a:t>steh</a:t>
                      </a:r>
                      <a:r>
                        <a:rPr lang="en-US" sz="2800" b="1" u="none" dirty="0" err="1" smtClean="0"/>
                        <a:t>en</a:t>
                      </a:r>
                      <a:r>
                        <a:rPr lang="en-US" sz="2800" u="none" baseline="0" dirty="0" smtClean="0"/>
                        <a:t> auf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86779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e</a:t>
            </a:r>
            <a:r>
              <a:rPr lang="en-GB" sz="2800" u="sng" dirty="0" err="1" smtClean="0"/>
              <a:t>ine</a:t>
            </a:r>
            <a:r>
              <a:rPr lang="en-GB" sz="2800" u="sng" dirty="0" smtClean="0"/>
              <a:t> </a:t>
            </a:r>
            <a:r>
              <a:rPr lang="en-GB" sz="2800" u="sng" dirty="0" err="1" smtClean="0"/>
              <a:t>Wiederholung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de-DE" sz="2800" dirty="0" smtClean="0"/>
              <a:t>Wie sagt man auf Deutsch...?</a:t>
            </a:r>
          </a:p>
          <a:p>
            <a:pPr marL="360000" lvl="1" indent="0">
              <a:buNone/>
            </a:pPr>
            <a:r>
              <a:rPr lang="de-DE" sz="2800" dirty="0" smtClean="0"/>
              <a:t>-&gt; Wie sp</a:t>
            </a:r>
            <a:r>
              <a:rPr lang="en-GB" sz="2800" dirty="0" err="1"/>
              <a:t>ä</a:t>
            </a:r>
            <a:r>
              <a:rPr lang="en-GB" sz="2800" dirty="0" err="1" smtClean="0"/>
              <a:t>t</a:t>
            </a:r>
            <a:r>
              <a:rPr lang="en-GB" sz="2800" dirty="0" smtClean="0"/>
              <a:t> </a:t>
            </a:r>
            <a:r>
              <a:rPr lang="en-GB" sz="2800" dirty="0" err="1" smtClean="0"/>
              <a:t>ist</a:t>
            </a:r>
            <a:r>
              <a:rPr lang="en-GB" sz="2800" dirty="0" smtClean="0"/>
              <a:t> </a:t>
            </a:r>
            <a:r>
              <a:rPr lang="en-GB" sz="2800" dirty="0" err="1" smtClean="0"/>
              <a:t>es</a:t>
            </a:r>
            <a:r>
              <a:rPr lang="en-GB" sz="2800" dirty="0" smtClean="0"/>
              <a:t>? </a:t>
            </a:r>
            <a:r>
              <a:rPr lang="en-GB" sz="2800" dirty="0" err="1" smtClean="0"/>
              <a:t>Wieviel</a:t>
            </a:r>
            <a:r>
              <a:rPr lang="en-GB" sz="2800" dirty="0" smtClean="0"/>
              <a:t> </a:t>
            </a:r>
            <a:r>
              <a:rPr lang="en-GB" sz="2800" dirty="0" err="1" smtClean="0"/>
              <a:t>Uhr</a:t>
            </a:r>
            <a:r>
              <a:rPr lang="en-GB" sz="2800" dirty="0" smtClean="0"/>
              <a:t> </a:t>
            </a:r>
            <a:r>
              <a:rPr lang="en-GB" sz="2800" dirty="0" err="1" smtClean="0"/>
              <a:t>ist</a:t>
            </a:r>
            <a:r>
              <a:rPr lang="en-GB" sz="2800" dirty="0" smtClean="0"/>
              <a:t> </a:t>
            </a:r>
            <a:r>
              <a:rPr lang="en-GB" sz="2800" dirty="0" err="1" smtClean="0"/>
              <a:t>es</a:t>
            </a:r>
            <a:r>
              <a:rPr lang="en-GB" sz="2800" dirty="0" smtClean="0"/>
              <a:t>?</a:t>
            </a:r>
            <a:endParaRPr lang="de-DE" sz="2800" dirty="0" smtClean="0"/>
          </a:p>
          <a:p>
            <a:endParaRPr lang="de-DE" sz="2800" dirty="0" smtClean="0"/>
          </a:p>
          <a:p>
            <a:r>
              <a:rPr lang="de-DE" sz="2800" dirty="0" smtClean="0"/>
              <a:t>S.14</a:t>
            </a:r>
            <a:r>
              <a:rPr lang="de-DE" sz="2800" dirty="0"/>
              <a:t>, </a:t>
            </a:r>
            <a:r>
              <a:rPr lang="de-DE" sz="2800" dirty="0" smtClean="0"/>
              <a:t>Ü4 – wieviel Uhr ist es?</a:t>
            </a:r>
          </a:p>
          <a:p>
            <a:endParaRPr lang="de-DE" sz="2800" dirty="0"/>
          </a:p>
          <a:p>
            <a:r>
              <a:rPr lang="de-DE" sz="2800" dirty="0" smtClean="0"/>
              <a:t>Wie sagt man auf Deutscht?</a:t>
            </a:r>
          </a:p>
          <a:p>
            <a:pPr marL="360000" lvl="1" indent="0">
              <a:buNone/>
            </a:pPr>
            <a:r>
              <a:rPr lang="de-DE" sz="2800" dirty="0" smtClean="0"/>
              <a:t>-&gt; At what time...?</a:t>
            </a:r>
          </a:p>
          <a:p>
            <a:pPr marL="360000" lvl="1" indent="0">
              <a:buNone/>
            </a:pPr>
            <a:r>
              <a:rPr lang="de-DE" sz="2800" dirty="0" smtClean="0"/>
              <a:t>-&gt; On Monday...</a:t>
            </a:r>
            <a:endParaRPr lang="de-DE" sz="2800" dirty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85578724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30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t</a:t>
            </a:r>
            <a:r>
              <a:rPr lang="en-GB" sz="2800" u="sng" dirty="0" err="1" smtClean="0"/>
              <a:t>rennbare</a:t>
            </a:r>
            <a:r>
              <a:rPr lang="en-GB" sz="2800" u="sng" dirty="0" smtClean="0"/>
              <a:t> </a:t>
            </a:r>
            <a:r>
              <a:rPr lang="en-GB" sz="2800" u="sng" dirty="0" err="1" smtClean="0"/>
              <a:t>Verben</a:t>
            </a:r>
            <a:r>
              <a:rPr lang="en-GB" sz="2800" i="1" dirty="0" smtClean="0"/>
              <a:t> separable verbs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S.17, Ü9</a:t>
            </a:r>
          </a:p>
          <a:p>
            <a:endParaRPr lang="en-GB" sz="2800" dirty="0"/>
          </a:p>
          <a:p>
            <a:r>
              <a:rPr lang="en-GB" sz="2800" dirty="0" err="1" smtClean="0"/>
              <a:t>Welche</a:t>
            </a:r>
            <a:r>
              <a:rPr lang="en-GB" sz="2800" dirty="0" smtClean="0"/>
              <a:t> </a:t>
            </a:r>
            <a:r>
              <a:rPr lang="en-GB" sz="2800" dirty="0" err="1" smtClean="0"/>
              <a:t>Verben</a:t>
            </a:r>
            <a:r>
              <a:rPr lang="en-GB" sz="2800" dirty="0" smtClean="0"/>
              <a:t> </a:t>
            </a:r>
            <a:r>
              <a:rPr lang="en-GB" sz="2800" dirty="0" err="1" smtClean="0"/>
              <a:t>sind</a:t>
            </a:r>
            <a:r>
              <a:rPr lang="en-GB" sz="2800" dirty="0" smtClean="0"/>
              <a:t> </a:t>
            </a:r>
            <a:r>
              <a:rPr lang="en-GB" sz="2800" dirty="0" err="1" smtClean="0"/>
              <a:t>trennbar</a:t>
            </a:r>
            <a:r>
              <a:rPr lang="en-GB" sz="2800" dirty="0" smtClean="0"/>
              <a:t>? </a:t>
            </a:r>
            <a:r>
              <a:rPr lang="en-GB" sz="2800" i="1" dirty="0" smtClean="0"/>
              <a:t>Which verbs are separable?</a:t>
            </a:r>
          </a:p>
          <a:p>
            <a:endParaRPr lang="en-GB" sz="2800" i="1" dirty="0"/>
          </a:p>
          <a:p>
            <a:r>
              <a:rPr lang="en-GB" sz="2800" dirty="0" err="1"/>
              <a:t>a</a:t>
            </a:r>
            <a:r>
              <a:rPr lang="en-GB" sz="2800" dirty="0" err="1" smtClean="0"/>
              <a:t>usgehen</a:t>
            </a:r>
            <a:r>
              <a:rPr lang="en-GB" sz="2800" dirty="0" smtClean="0"/>
              <a:t> = </a:t>
            </a:r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gehe</a:t>
            </a:r>
            <a:r>
              <a:rPr lang="en-GB" sz="2800" dirty="0" smtClean="0"/>
              <a:t> </a:t>
            </a:r>
            <a:r>
              <a:rPr lang="en-GB" sz="2800" dirty="0" err="1" smtClean="0"/>
              <a:t>aus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err="1"/>
              <a:t>f</a:t>
            </a:r>
            <a:r>
              <a:rPr lang="en-GB" sz="2800" dirty="0" err="1" smtClean="0"/>
              <a:t>ernsehen</a:t>
            </a:r>
            <a:r>
              <a:rPr lang="en-GB" sz="2800" dirty="0" smtClean="0"/>
              <a:t> = </a:t>
            </a:r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sehe</a:t>
            </a:r>
            <a:r>
              <a:rPr lang="en-GB" sz="2800" dirty="0" smtClean="0"/>
              <a:t> fern</a:t>
            </a:r>
            <a:endParaRPr lang="en-GB" sz="2800" dirty="0"/>
          </a:p>
          <a:p>
            <a:endParaRPr lang="en-GB" sz="2800" dirty="0"/>
          </a:p>
          <a:p>
            <a:endParaRPr lang="en-GB" sz="2800" dirty="0"/>
          </a:p>
          <a:p>
            <a:pPr marL="0" indent="0">
              <a:buNone/>
            </a:pPr>
            <a:endParaRPr lang="en-GB" sz="2800" dirty="0" smtClean="0"/>
          </a:p>
          <a:p>
            <a:endParaRPr lang="en-GB" sz="2800" dirty="0"/>
          </a:p>
          <a:p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195715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31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Tagesablauf</a:t>
            </a:r>
            <a:r>
              <a:rPr lang="en-GB" sz="2800" dirty="0" smtClean="0"/>
              <a:t> </a:t>
            </a:r>
            <a:r>
              <a:rPr lang="en-GB" sz="2800" i="1" dirty="0" smtClean="0"/>
              <a:t>daily routine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S.17, Ü8 = ‘</a:t>
            </a:r>
            <a:r>
              <a:rPr lang="en-GB" sz="2800" dirty="0" err="1" smtClean="0"/>
              <a:t>er</a:t>
            </a:r>
            <a:r>
              <a:rPr lang="en-GB" sz="2800" dirty="0" smtClean="0"/>
              <a:t>’-form!</a:t>
            </a:r>
          </a:p>
          <a:p>
            <a:endParaRPr lang="en-GB" sz="2800" dirty="0"/>
          </a:p>
          <a:p>
            <a:r>
              <a:rPr lang="en-GB" sz="2800" dirty="0" smtClean="0"/>
              <a:t>S. 17, Ü10</a:t>
            </a:r>
          </a:p>
          <a:p>
            <a:endParaRPr lang="en-GB" sz="2800" dirty="0"/>
          </a:p>
          <a:p>
            <a:r>
              <a:rPr lang="en-GB" sz="2800" dirty="0" smtClean="0"/>
              <a:t>S. 18, Ü11, </a:t>
            </a:r>
            <a:r>
              <a:rPr lang="en-GB" sz="2800" dirty="0" err="1" smtClean="0"/>
              <a:t>schreibe</a:t>
            </a:r>
            <a:r>
              <a:rPr lang="en-GB" sz="2800" dirty="0" smtClean="0"/>
              <a:t> die </a:t>
            </a:r>
            <a:r>
              <a:rPr lang="en-GB" sz="2800" dirty="0" err="1" smtClean="0"/>
              <a:t>Fragen</a:t>
            </a:r>
            <a:r>
              <a:rPr lang="en-GB" sz="2800" dirty="0" smtClean="0"/>
              <a:t> in ‘du’-form </a:t>
            </a:r>
            <a:r>
              <a:rPr lang="en-GB" sz="2800" i="1" dirty="0" smtClean="0"/>
              <a:t>write the questions in the ‘du’ form</a:t>
            </a:r>
            <a:endParaRPr lang="en-GB" sz="2800" dirty="0" smtClean="0"/>
          </a:p>
          <a:p>
            <a:pPr marL="360000" lvl="1" indent="0">
              <a:buNone/>
            </a:pPr>
            <a:r>
              <a:rPr lang="en-GB" sz="2800" dirty="0" smtClean="0"/>
              <a:t>-&gt; </a:t>
            </a:r>
            <a:r>
              <a:rPr lang="en-GB" sz="2800" dirty="0" err="1" smtClean="0"/>
              <a:t>antworte</a:t>
            </a:r>
            <a:r>
              <a:rPr lang="en-GB" sz="2800" dirty="0" smtClean="0"/>
              <a:t> die </a:t>
            </a:r>
            <a:r>
              <a:rPr lang="en-GB" sz="2800" dirty="0" err="1" smtClean="0"/>
              <a:t>Fragen</a:t>
            </a:r>
            <a:r>
              <a:rPr lang="en-GB" sz="2800" dirty="0" smtClean="0"/>
              <a:t> (</a:t>
            </a:r>
            <a:r>
              <a:rPr lang="en-GB" sz="2800" dirty="0" err="1" smtClean="0"/>
              <a:t>Arbeitsblatt</a:t>
            </a:r>
            <a:r>
              <a:rPr lang="en-GB" sz="2800" dirty="0" smtClean="0"/>
              <a:t>)</a:t>
            </a:r>
          </a:p>
          <a:p>
            <a:pPr marL="360000" lvl="1" indent="0">
              <a:buNone/>
            </a:pPr>
            <a:r>
              <a:rPr lang="en-GB" sz="2800" dirty="0" smtClean="0"/>
              <a:t>-&gt; </a:t>
            </a:r>
            <a:r>
              <a:rPr lang="en-GB" sz="2800" dirty="0" err="1" smtClean="0"/>
              <a:t>stelle</a:t>
            </a:r>
            <a:r>
              <a:rPr lang="en-GB" sz="2800" dirty="0" smtClean="0"/>
              <a:t> die </a:t>
            </a:r>
            <a:r>
              <a:rPr lang="en-GB" sz="2800" dirty="0" err="1" smtClean="0"/>
              <a:t>Fragen</a:t>
            </a:r>
            <a:r>
              <a:rPr lang="en-GB" sz="2800" dirty="0" smtClean="0"/>
              <a:t> an </a:t>
            </a:r>
            <a:r>
              <a:rPr lang="en-GB" sz="2800" dirty="0" err="1" smtClean="0"/>
              <a:t>eine</a:t>
            </a:r>
            <a:r>
              <a:rPr lang="en-GB" sz="2800" dirty="0" smtClean="0"/>
              <a:t> </a:t>
            </a:r>
            <a:r>
              <a:rPr lang="en-GB" sz="2800" dirty="0" err="1" smtClean="0"/>
              <a:t>Partnerin</a:t>
            </a:r>
            <a:r>
              <a:rPr lang="en-GB" sz="2800" dirty="0" smtClean="0"/>
              <a:t>/</a:t>
            </a:r>
            <a:r>
              <a:rPr lang="en-GB" sz="2800" dirty="0" err="1" smtClean="0"/>
              <a:t>einen</a:t>
            </a:r>
            <a:r>
              <a:rPr lang="en-GB" sz="2800" dirty="0" smtClean="0"/>
              <a:t> Partner</a:t>
            </a:r>
            <a:endParaRPr lang="en-GB" sz="2800" dirty="0"/>
          </a:p>
          <a:p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18532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32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l</a:t>
            </a:r>
            <a:r>
              <a:rPr lang="en-GB" sz="2800" u="sng" dirty="0" err="1" smtClean="0"/>
              <a:t>esen</a:t>
            </a:r>
            <a:r>
              <a:rPr lang="en-GB" sz="2800" dirty="0" smtClean="0"/>
              <a:t> </a:t>
            </a:r>
            <a:r>
              <a:rPr lang="en-GB" sz="2800" i="1" dirty="0" smtClean="0"/>
              <a:t>reading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Buch</a:t>
            </a:r>
            <a:r>
              <a:rPr lang="en-GB" sz="2800" dirty="0" smtClean="0"/>
              <a:t>: S.7, Ü17b</a:t>
            </a:r>
            <a:endParaRPr lang="en-GB" sz="2800" dirty="0"/>
          </a:p>
          <a:p>
            <a:endParaRPr lang="en-GB" sz="2800" dirty="0" smtClean="0"/>
          </a:p>
          <a:p>
            <a:r>
              <a:rPr lang="en-GB" sz="2800" dirty="0" smtClean="0"/>
              <a:t>Blatt: Michaela die </a:t>
            </a:r>
            <a:r>
              <a:rPr lang="en-GB" sz="2800" dirty="0" err="1" smtClean="0"/>
              <a:t>Superfrau</a:t>
            </a: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041566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4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e</a:t>
            </a:r>
            <a:r>
              <a:rPr lang="en-GB" sz="2800" u="sng" dirty="0" err="1" smtClean="0"/>
              <a:t>ine</a:t>
            </a:r>
            <a:r>
              <a:rPr lang="en-GB" sz="2800" u="sng" dirty="0" smtClean="0"/>
              <a:t> </a:t>
            </a:r>
            <a:r>
              <a:rPr lang="en-GB" sz="2800" u="sng" dirty="0" err="1" smtClean="0"/>
              <a:t>Wiederholung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de-DE" sz="2800" dirty="0" smtClean="0"/>
              <a:t>Wie sagt man auf Deutsch...?</a:t>
            </a:r>
          </a:p>
          <a:p>
            <a:pPr marL="360000" lvl="1" indent="0">
              <a:buNone/>
            </a:pPr>
            <a:r>
              <a:rPr lang="de-DE" sz="2800" dirty="0" smtClean="0"/>
              <a:t>-&gt; Wie sp</a:t>
            </a:r>
            <a:r>
              <a:rPr lang="en-GB" sz="2800" dirty="0" err="1"/>
              <a:t>ä</a:t>
            </a:r>
            <a:r>
              <a:rPr lang="en-GB" sz="2800" dirty="0" err="1" smtClean="0"/>
              <a:t>t</a:t>
            </a:r>
            <a:r>
              <a:rPr lang="en-GB" sz="2800" dirty="0" smtClean="0"/>
              <a:t> </a:t>
            </a:r>
            <a:r>
              <a:rPr lang="en-GB" sz="2800" dirty="0" err="1" smtClean="0"/>
              <a:t>ist</a:t>
            </a:r>
            <a:r>
              <a:rPr lang="en-GB" sz="2800" dirty="0" smtClean="0"/>
              <a:t> </a:t>
            </a:r>
            <a:r>
              <a:rPr lang="en-GB" sz="2800" dirty="0" err="1" smtClean="0"/>
              <a:t>es</a:t>
            </a:r>
            <a:r>
              <a:rPr lang="en-GB" sz="2800" dirty="0" smtClean="0"/>
              <a:t>? </a:t>
            </a:r>
            <a:r>
              <a:rPr lang="en-GB" sz="2800" dirty="0" err="1" smtClean="0"/>
              <a:t>Wieviel</a:t>
            </a:r>
            <a:r>
              <a:rPr lang="en-GB" sz="2800" dirty="0" smtClean="0"/>
              <a:t> </a:t>
            </a:r>
            <a:r>
              <a:rPr lang="en-GB" sz="2800" dirty="0" err="1" smtClean="0"/>
              <a:t>Uhr</a:t>
            </a:r>
            <a:r>
              <a:rPr lang="en-GB" sz="2800" dirty="0" smtClean="0"/>
              <a:t> </a:t>
            </a:r>
            <a:r>
              <a:rPr lang="en-GB" sz="2800" dirty="0" err="1" smtClean="0"/>
              <a:t>ist</a:t>
            </a:r>
            <a:r>
              <a:rPr lang="en-GB" sz="2800" dirty="0" smtClean="0"/>
              <a:t> </a:t>
            </a:r>
            <a:r>
              <a:rPr lang="en-GB" sz="2800" dirty="0" err="1" smtClean="0"/>
              <a:t>es</a:t>
            </a:r>
            <a:r>
              <a:rPr lang="en-GB" sz="2800" dirty="0" smtClean="0"/>
              <a:t>?</a:t>
            </a:r>
            <a:endParaRPr lang="de-DE" sz="2800" dirty="0" smtClean="0"/>
          </a:p>
          <a:p>
            <a:endParaRPr lang="de-DE" sz="2800" dirty="0" smtClean="0"/>
          </a:p>
          <a:p>
            <a:r>
              <a:rPr lang="de-DE" sz="2800" dirty="0" smtClean="0"/>
              <a:t>S.14</a:t>
            </a:r>
            <a:r>
              <a:rPr lang="de-DE" sz="2800" dirty="0"/>
              <a:t>, </a:t>
            </a:r>
            <a:r>
              <a:rPr lang="de-DE" sz="2800" dirty="0" smtClean="0"/>
              <a:t>Ü4 – wieviel Uhr ist es?</a:t>
            </a:r>
          </a:p>
          <a:p>
            <a:endParaRPr lang="de-DE" sz="2800" dirty="0"/>
          </a:p>
          <a:p>
            <a:r>
              <a:rPr lang="de-DE" sz="2800" dirty="0" smtClean="0"/>
              <a:t>Wie sagt man auf Deutscht?</a:t>
            </a:r>
          </a:p>
          <a:p>
            <a:pPr marL="360000" lvl="1" indent="0">
              <a:buNone/>
            </a:pPr>
            <a:r>
              <a:rPr lang="de-DE" sz="2800" dirty="0" smtClean="0"/>
              <a:t>-&gt; Um wieviel Uhr...?</a:t>
            </a:r>
          </a:p>
          <a:p>
            <a:pPr marL="360000" lvl="1" indent="0">
              <a:buNone/>
            </a:pPr>
            <a:r>
              <a:rPr lang="de-DE" sz="2800" dirty="0" smtClean="0"/>
              <a:t>-&gt; Am Montag</a:t>
            </a:r>
            <a:endParaRPr lang="de-DE" sz="2800" dirty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0721457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5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0477245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/>
                <a:gridCol w="4359757"/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smtClean="0"/>
                        <a:t>m</a:t>
                      </a:r>
                      <a:r>
                        <a:rPr lang="en-GB" sz="2800" u="none" dirty="0" err="1" smtClean="0"/>
                        <a:t>ögen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45510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6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6035705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/>
                <a:gridCol w="4359757"/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smtClean="0"/>
                        <a:t>m</a:t>
                      </a:r>
                      <a:r>
                        <a:rPr lang="en-GB" sz="2800" u="none" dirty="0" err="1" smtClean="0"/>
                        <a:t>ögen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mag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magst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mag</a:t>
                      </a:r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smtClean="0"/>
                        <a:t>m</a:t>
                      </a:r>
                      <a:r>
                        <a:rPr lang="en-GB" sz="2800" u="none" dirty="0" err="1" smtClean="0"/>
                        <a:t>ögen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smtClean="0"/>
                        <a:t>m</a:t>
                      </a:r>
                      <a:r>
                        <a:rPr lang="en-GB" sz="2800" u="none" dirty="0" err="1" smtClean="0"/>
                        <a:t>ögt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u="none" dirty="0" smtClean="0"/>
                        <a:t>m</a:t>
                      </a:r>
                      <a:r>
                        <a:rPr lang="en-GB" sz="2800" u="none" dirty="0" err="1" smtClean="0"/>
                        <a:t>ögen</a:t>
                      </a:r>
                      <a:endParaRPr lang="en-US" sz="2800" u="none" dirty="0" smtClean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53794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7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e</a:t>
            </a:r>
            <a:r>
              <a:rPr lang="en-GB" sz="2800" u="sng" dirty="0" err="1" smtClean="0"/>
              <a:t>ine</a:t>
            </a:r>
            <a:r>
              <a:rPr lang="en-GB" sz="2800" u="sng" dirty="0" smtClean="0"/>
              <a:t> </a:t>
            </a:r>
            <a:r>
              <a:rPr lang="en-GB" sz="2800" u="sng" dirty="0" err="1" smtClean="0"/>
              <a:t>Wiederholung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Deutsch…?</a:t>
            </a:r>
          </a:p>
          <a:p>
            <a:pPr marL="360000" lvl="1" indent="0">
              <a:buNone/>
            </a:pPr>
            <a:r>
              <a:rPr lang="en-GB" sz="2800" dirty="0" smtClean="0"/>
              <a:t>-&gt; Where are you from?</a:t>
            </a:r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Schreibe</a:t>
            </a:r>
            <a:r>
              <a:rPr lang="en-GB" sz="2800" dirty="0" smtClean="0"/>
              <a:t> 4 </a:t>
            </a:r>
            <a:r>
              <a:rPr lang="en-GB" sz="2800" dirty="0" err="1" smtClean="0"/>
              <a:t>Fragen</a:t>
            </a:r>
            <a:r>
              <a:rPr lang="en-GB" sz="2800" dirty="0" smtClean="0"/>
              <a:t> </a:t>
            </a:r>
            <a:r>
              <a:rPr lang="en-GB" sz="2800" dirty="0" err="1" smtClean="0"/>
              <a:t>mehr</a:t>
            </a:r>
            <a:r>
              <a:rPr lang="en-GB" sz="2800" dirty="0" smtClean="0"/>
              <a:t>, </a:t>
            </a:r>
            <a:r>
              <a:rPr lang="en-GB" sz="2800" dirty="0" err="1" smtClean="0"/>
              <a:t>z.B</a:t>
            </a:r>
            <a:r>
              <a:rPr lang="en-GB" sz="2800" dirty="0" smtClean="0"/>
              <a:t>:</a:t>
            </a:r>
          </a:p>
          <a:p>
            <a:pPr marL="360000" lvl="1" indent="0">
              <a:buNone/>
            </a:pPr>
            <a:r>
              <a:rPr lang="en-GB" sz="2800" dirty="0" smtClean="0"/>
              <a:t>-&gt; What do you study? Where do you study?</a:t>
            </a:r>
          </a:p>
          <a:p>
            <a:pPr marL="360000" lvl="1" indent="0">
              <a:buNone/>
            </a:pPr>
            <a:r>
              <a:rPr lang="en-GB" sz="2800" dirty="0" smtClean="0"/>
              <a:t>-&gt; What are you called? What is your surname?</a:t>
            </a:r>
          </a:p>
          <a:p>
            <a:pPr marL="360000" lvl="1" indent="0">
              <a:buNone/>
            </a:pPr>
            <a:r>
              <a:rPr lang="en-GB" sz="2800" dirty="0" smtClean="0"/>
              <a:t>-&gt; Where do you live?</a:t>
            </a:r>
          </a:p>
          <a:p>
            <a:pPr marL="360000" lvl="1" indent="0">
              <a:buNone/>
            </a:pPr>
            <a:r>
              <a:rPr lang="en-GB" sz="2800" dirty="0" smtClean="0"/>
              <a:t>-&gt; What are you learning (for a language?)</a:t>
            </a:r>
          </a:p>
          <a:p>
            <a:pPr marL="360000" lvl="1" indent="0">
              <a:buNone/>
            </a:pPr>
            <a:r>
              <a:rPr lang="en-GB" sz="2800" dirty="0" smtClean="0"/>
              <a:t>-&gt; What do you speak?</a:t>
            </a:r>
            <a:endParaRPr lang="de-DE" sz="2800" dirty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08605349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8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e</a:t>
            </a:r>
            <a:r>
              <a:rPr lang="en-GB" sz="2800" u="sng" dirty="0" err="1" smtClean="0"/>
              <a:t>ine</a:t>
            </a:r>
            <a:r>
              <a:rPr lang="en-GB" sz="2800" u="sng" dirty="0" smtClean="0"/>
              <a:t> </a:t>
            </a:r>
            <a:r>
              <a:rPr lang="en-GB" sz="2800" u="sng" dirty="0" err="1" smtClean="0"/>
              <a:t>Wiederholung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Stelle</a:t>
            </a:r>
            <a:r>
              <a:rPr lang="en-GB" sz="2800" dirty="0" smtClean="0"/>
              <a:t> die </a:t>
            </a:r>
            <a:r>
              <a:rPr lang="en-GB" sz="2800" dirty="0" err="1" smtClean="0"/>
              <a:t>Fragen</a:t>
            </a:r>
            <a:r>
              <a:rPr lang="en-GB" sz="2800" dirty="0" smtClean="0"/>
              <a:t> an </a:t>
            </a:r>
            <a:r>
              <a:rPr lang="en-GB" sz="2800" dirty="0" err="1" smtClean="0"/>
              <a:t>deine</a:t>
            </a:r>
            <a:r>
              <a:rPr lang="en-GB" sz="2800" dirty="0" smtClean="0"/>
              <a:t> </a:t>
            </a:r>
            <a:r>
              <a:rPr lang="en-GB" sz="2800" dirty="0" err="1" smtClean="0"/>
              <a:t>Partnerin</a:t>
            </a:r>
            <a:r>
              <a:rPr lang="en-GB" sz="2800" dirty="0" smtClean="0"/>
              <a:t>/</a:t>
            </a:r>
            <a:r>
              <a:rPr lang="en-GB" sz="2800" dirty="0" err="1" smtClean="0"/>
              <a:t>deinen</a:t>
            </a:r>
            <a:r>
              <a:rPr lang="en-GB" sz="2800" dirty="0" smtClean="0"/>
              <a:t> Partner</a:t>
            </a:r>
          </a:p>
          <a:p>
            <a:endParaRPr lang="en-GB" sz="2800" dirty="0"/>
          </a:p>
          <a:p>
            <a:r>
              <a:rPr lang="en-GB" sz="2800" dirty="0" err="1" smtClean="0"/>
              <a:t>Habt</a:t>
            </a:r>
            <a:r>
              <a:rPr lang="en-GB" sz="2800" dirty="0" smtClean="0"/>
              <a:t> </a:t>
            </a:r>
            <a:r>
              <a:rPr lang="en-GB" sz="2800" dirty="0" err="1" smtClean="0"/>
              <a:t>ihr</a:t>
            </a:r>
            <a:r>
              <a:rPr lang="en-GB" sz="2800" dirty="0" smtClean="0"/>
              <a:t> </a:t>
            </a:r>
            <a:r>
              <a:rPr lang="en-GB" sz="2800" dirty="0" err="1" smtClean="0"/>
              <a:t>etwas</a:t>
            </a:r>
            <a:r>
              <a:rPr lang="en-GB" sz="2800" dirty="0" smtClean="0"/>
              <a:t> </a:t>
            </a:r>
            <a:r>
              <a:rPr lang="en-GB" sz="2800" dirty="0" err="1" smtClean="0"/>
              <a:t>gemeinsam</a:t>
            </a:r>
            <a:r>
              <a:rPr lang="en-GB" sz="2800" dirty="0" smtClean="0"/>
              <a:t>? (</a:t>
            </a:r>
            <a:r>
              <a:rPr lang="en-GB" sz="2800" dirty="0" err="1" smtClean="0"/>
              <a:t>wir</a:t>
            </a:r>
            <a:r>
              <a:rPr lang="en-GB" sz="2800" dirty="0" smtClean="0"/>
              <a:t>…)</a:t>
            </a:r>
            <a:endParaRPr lang="de-DE" sz="2800" dirty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0649873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9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3074652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/>
                <a:gridCol w="4359757"/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haben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581647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UoR Theme">
  <a:themeElements>
    <a:clrScheme name="UoR - Purple">
      <a:dk1>
        <a:srgbClr val="50535A"/>
      </a:dk1>
      <a:lt1>
        <a:srgbClr val="FFFFFF"/>
      </a:lt1>
      <a:dk2>
        <a:srgbClr val="000000"/>
      </a:dk2>
      <a:lt2>
        <a:srgbClr val="E0E0E1"/>
      </a:lt2>
      <a:accent1>
        <a:srgbClr val="79679C"/>
      </a:accent1>
      <a:accent2>
        <a:srgbClr val="EF7945"/>
      </a:accent2>
      <a:accent3>
        <a:srgbClr val="009A84"/>
      </a:accent3>
      <a:accent4>
        <a:srgbClr val="8ABD24"/>
      </a:accent4>
      <a:accent5>
        <a:srgbClr val="00AEEF"/>
      </a:accent5>
      <a:accent6>
        <a:srgbClr val="D2002E"/>
      </a:accent6>
      <a:hlink>
        <a:srgbClr val="D2002E"/>
      </a:hlink>
      <a:folHlink>
        <a:srgbClr val="50535A"/>
      </a:folHlink>
    </a:clrScheme>
    <a:fontScheme name="Custom 1">
      <a:majorFont>
        <a:latin typeface="Effra Bold"/>
        <a:ea typeface=""/>
        <a:cs typeface=""/>
      </a:majorFont>
      <a:minorFont>
        <a:latin typeface="Eff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38100">
          <a:solidFill>
            <a:schemeClr val="accent1"/>
          </a:solidFill>
        </a:ln>
      </a:spPr>
      <a:bodyPr wrap="none">
        <a:spAutoFit/>
      </a:bodyPr>
      <a:lstStyle>
        <a:defPPr>
          <a:defRPr dirty="0">
            <a:solidFill>
              <a:schemeClr val="tx2"/>
            </a:solidFill>
            <a:latin typeface="+mn-lt"/>
          </a:defRPr>
        </a:defPPr>
      </a:lstStyle>
    </a:spDef>
    <a:lnDef>
      <a:spPr bwMode="auto">
        <a:noFill/>
        <a:ln w="381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tx2"/>
            </a:solidFill>
            <a:latin typeface="+mn-lt"/>
          </a:defRPr>
        </a:defPPr>
      </a:lstStyle>
    </a:txDef>
  </a:objectDefaults>
  <a:extraClrSchemeLst>
    <a:extraClrScheme>
      <a:clrScheme name="UoR - Red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D2002E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Orange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EF7945"/>
        </a:accent1>
        <a:accent2>
          <a:srgbClr val="D2002E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Jade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009A84"/>
        </a:accent1>
        <a:accent2>
          <a:srgbClr val="EF7945"/>
        </a:accent2>
        <a:accent3>
          <a:srgbClr val="D2002E"/>
        </a:accent3>
        <a:accent4>
          <a:srgbClr val="8ABD24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Green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8ABD24"/>
        </a:accent1>
        <a:accent2>
          <a:srgbClr val="EF7945"/>
        </a:accent2>
        <a:accent3>
          <a:srgbClr val="009A84"/>
        </a:accent3>
        <a:accent4>
          <a:srgbClr val="D2002E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Cyan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00AEEF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D2002E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Purple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79679C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D2002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Pink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E6007E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D2002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UoR-PP-Template-STANDARD-WIDTH-v-24</Template>
  <TotalTime>3489</TotalTime>
  <Words>935</Words>
  <Application>Microsoft Office PowerPoint</Application>
  <PresentationFormat>On-screen Show (4:3)</PresentationFormat>
  <Paragraphs>403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Effra</vt:lpstr>
      <vt:lpstr>Times New Roman</vt:lpstr>
      <vt:lpstr>Arial Black</vt:lpstr>
      <vt:lpstr>Arial</vt:lpstr>
      <vt:lpstr>Arial Bold</vt:lpstr>
      <vt:lpstr>Calibri</vt:lpstr>
      <vt:lpstr>UoR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Reading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Greta Carey</dc:creator>
  <cp:lastModifiedBy>Sophie Payne</cp:lastModifiedBy>
  <cp:revision>104</cp:revision>
  <cp:lastPrinted>2006-09-19T14:59:33Z</cp:lastPrinted>
  <dcterms:created xsi:type="dcterms:W3CDTF">2017-06-27T11:05:49Z</dcterms:created>
  <dcterms:modified xsi:type="dcterms:W3CDTF">2019-10-14T14:41:28Z</dcterms:modified>
</cp:coreProperties>
</file>